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92" r:id="rId2"/>
    <p:sldId id="336" r:id="rId3"/>
    <p:sldId id="330" r:id="rId4"/>
    <p:sldId id="325" r:id="rId5"/>
    <p:sldId id="334" r:id="rId6"/>
    <p:sldId id="318" r:id="rId7"/>
    <p:sldId id="312" r:id="rId8"/>
    <p:sldId id="320" r:id="rId9"/>
    <p:sldId id="317" r:id="rId10"/>
    <p:sldId id="316" r:id="rId11"/>
    <p:sldId id="307" r:id="rId12"/>
    <p:sldId id="327" r:id="rId13"/>
    <p:sldId id="321" r:id="rId14"/>
    <p:sldId id="323" r:id="rId15"/>
    <p:sldId id="322" r:id="rId16"/>
    <p:sldId id="337" r:id="rId17"/>
    <p:sldId id="332" r:id="rId18"/>
    <p:sldId id="329" r:id="rId19"/>
    <p:sldId id="338" r:id="rId20"/>
    <p:sldId id="328" r:id="rId21"/>
    <p:sldId id="331" r:id="rId22"/>
    <p:sldId id="326" r:id="rId23"/>
    <p:sldId id="335" r:id="rId2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AF81B34-1B3B-4A0E-A6EF-53108398655A}">
          <p14:sldIdLst>
            <p14:sldId id="292"/>
            <p14:sldId id="336"/>
            <p14:sldId id="330"/>
            <p14:sldId id="325"/>
            <p14:sldId id="334"/>
            <p14:sldId id="318"/>
            <p14:sldId id="312"/>
            <p14:sldId id="320"/>
            <p14:sldId id="317"/>
            <p14:sldId id="316"/>
            <p14:sldId id="307"/>
            <p14:sldId id="327"/>
            <p14:sldId id="321"/>
            <p14:sldId id="323"/>
            <p14:sldId id="322"/>
            <p14:sldId id="337"/>
            <p14:sldId id="332"/>
            <p14:sldId id="329"/>
            <p14:sldId id="338"/>
            <p14:sldId id="328"/>
            <p14:sldId id="331"/>
          </p14:sldIdLst>
        </p14:section>
        <p14:section name="Untitled Section" id="{59C44861-2A58-4B95-B658-B0BA3C00118F}">
          <p14:sldIdLst>
            <p14:sldId id="326"/>
            <p14:sldId id="33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6F34"/>
    <a:srgbClr val="0B1C62"/>
    <a:srgbClr val="01084B"/>
    <a:srgbClr val="8CC63F"/>
    <a:srgbClr val="FDBB63"/>
    <a:srgbClr val="C1A682"/>
    <a:srgbClr val="8FC3EA"/>
    <a:srgbClr val="FFC222"/>
    <a:srgbClr val="0066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29" autoAdjust="0"/>
    <p:restoredTop sz="94660"/>
  </p:normalViewPr>
  <p:slideViewPr>
    <p:cSldViewPr>
      <p:cViewPr varScale="1">
        <p:scale>
          <a:sx n="67" d="100"/>
          <a:sy n="67" d="100"/>
        </p:scale>
        <p:origin x="1304" y="65"/>
      </p:cViewPr>
      <p:guideLst>
        <p:guide orient="horz" pos="2160"/>
        <p:guide pos="2880"/>
      </p:guideLst>
    </p:cSldViewPr>
  </p:slideViewPr>
  <p:notesTextViewPr>
    <p:cViewPr>
      <p:scale>
        <a:sx n="1" d="1"/>
        <a:sy n="1" d="1"/>
      </p:scale>
      <p:origin x="0" y="0"/>
    </p:cViewPr>
  </p:notesTextViewPr>
  <p:notesViewPr>
    <p:cSldViewPr>
      <p:cViewPr varScale="1">
        <p:scale>
          <a:sx n="55" d="100"/>
          <a:sy n="55" d="100"/>
        </p:scale>
        <p:origin x="-2868"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F406FE8-6A57-4BE5-A162-FB3E5D8A0E1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AE0F6E4F-E324-46C5-A4E2-E250C97A721E}">
      <dgm:prSet phldrT="[Text]"/>
      <dgm:spPr/>
      <dgm:t>
        <a:bodyPr/>
        <a:lstStyle/>
        <a:p>
          <a:r>
            <a:rPr lang="en-US" dirty="0" smtClean="0"/>
            <a:t>UM Programs</a:t>
          </a:r>
        </a:p>
        <a:p>
          <a:r>
            <a:rPr lang="en-US" dirty="0" smtClean="0"/>
            <a:t>Managed Formulary</a:t>
          </a:r>
        </a:p>
        <a:p>
          <a:endParaRPr lang="en-US" dirty="0" smtClean="0"/>
        </a:p>
        <a:p>
          <a:r>
            <a:rPr lang="en-US" dirty="0" smtClean="0"/>
            <a:t>Savings: $3,186,996 Annualized</a:t>
          </a:r>
        </a:p>
        <a:p>
          <a:r>
            <a:rPr lang="en-US" dirty="0" smtClean="0"/>
            <a:t>	</a:t>
          </a:r>
          <a:endParaRPr lang="en-US" dirty="0"/>
        </a:p>
      </dgm:t>
    </dgm:pt>
    <dgm:pt modelId="{DC8E0DC1-496A-4F7B-A1B9-557D71F77CBE}" type="parTrans" cxnId="{1750FEC7-0E6D-40C6-B868-E636C5258AF8}">
      <dgm:prSet/>
      <dgm:spPr/>
      <dgm:t>
        <a:bodyPr/>
        <a:lstStyle/>
        <a:p>
          <a:endParaRPr lang="en-US"/>
        </a:p>
      </dgm:t>
    </dgm:pt>
    <dgm:pt modelId="{86A394BA-E7E7-42E8-9BD0-84BD82BB9ED4}" type="sibTrans" cxnId="{1750FEC7-0E6D-40C6-B868-E636C5258AF8}">
      <dgm:prSet/>
      <dgm:spPr/>
      <dgm:t>
        <a:bodyPr/>
        <a:lstStyle/>
        <a:p>
          <a:endParaRPr lang="en-US"/>
        </a:p>
      </dgm:t>
    </dgm:pt>
    <dgm:pt modelId="{938A6E42-EDAF-4DFA-8795-B2A41DEF343C}">
      <dgm:prSet phldrT="[Text]"/>
      <dgm:spPr/>
      <dgm:t>
        <a:bodyPr/>
        <a:lstStyle/>
        <a:p>
          <a:r>
            <a:rPr lang="en-US" dirty="0" smtClean="0"/>
            <a:t>Competitive Bidding</a:t>
          </a:r>
        </a:p>
        <a:p>
          <a:r>
            <a:rPr lang="en-US" dirty="0" smtClean="0"/>
            <a:t>Reference Pricing</a:t>
          </a:r>
        </a:p>
        <a:p>
          <a:r>
            <a:rPr lang="en-US" dirty="0" smtClean="0"/>
            <a:t>CheckRx</a:t>
          </a:r>
        </a:p>
        <a:p>
          <a:endParaRPr lang="en-US" dirty="0" smtClean="0"/>
        </a:p>
        <a:p>
          <a:r>
            <a:rPr lang="en-US" dirty="0" smtClean="0"/>
            <a:t>New Contract Savings</a:t>
          </a:r>
          <a:r>
            <a:rPr lang="en-US" dirty="0" smtClean="0"/>
            <a:t>:	</a:t>
          </a:r>
          <a:r>
            <a:rPr lang="en-US" dirty="0" smtClean="0"/>
            <a:t>$1.5M - $2.1M annually for each year of the agreement</a:t>
          </a:r>
          <a:endParaRPr lang="en-US" dirty="0"/>
        </a:p>
      </dgm:t>
    </dgm:pt>
    <dgm:pt modelId="{6957466A-A268-46CE-B235-B37027BD9BFD}" type="parTrans" cxnId="{0ACB4B1C-C420-488D-B40D-5DEADCD74812}">
      <dgm:prSet/>
      <dgm:spPr/>
      <dgm:t>
        <a:bodyPr/>
        <a:lstStyle/>
        <a:p>
          <a:endParaRPr lang="en-US"/>
        </a:p>
      </dgm:t>
    </dgm:pt>
    <dgm:pt modelId="{94C4CE0D-6273-47C0-BF1F-8F2A85BE255A}" type="sibTrans" cxnId="{0ACB4B1C-C420-488D-B40D-5DEADCD74812}">
      <dgm:prSet/>
      <dgm:spPr/>
      <dgm:t>
        <a:bodyPr/>
        <a:lstStyle/>
        <a:p>
          <a:endParaRPr lang="en-US"/>
        </a:p>
      </dgm:t>
    </dgm:pt>
    <dgm:pt modelId="{AF3DA6B2-080A-4DC3-8ED5-F4B1E906EB7A}">
      <dgm:prSet phldrT="[Text]"/>
      <dgm:spPr/>
      <dgm:t>
        <a:bodyPr/>
        <a:lstStyle/>
        <a:p>
          <a:r>
            <a:rPr lang="en-US" dirty="0" smtClean="0"/>
            <a:t>Medical Specialty Program</a:t>
          </a:r>
        </a:p>
        <a:p>
          <a:r>
            <a:rPr lang="en-US" dirty="0" smtClean="0"/>
            <a:t>Integrated Medical Management</a:t>
          </a:r>
        </a:p>
        <a:p>
          <a:endParaRPr lang="en-US" dirty="0" smtClean="0"/>
        </a:p>
        <a:p>
          <a:r>
            <a:rPr lang="en-US" dirty="0" smtClean="0"/>
            <a:t>Savings Est.  7-10% total annual specialty (med/rx)</a:t>
          </a:r>
        </a:p>
      </dgm:t>
    </dgm:pt>
    <dgm:pt modelId="{E6D81270-B7F3-461F-B8C2-99DB5217AE73}" type="parTrans" cxnId="{412903CA-1152-457C-86DB-02ED4D0D1F15}">
      <dgm:prSet/>
      <dgm:spPr/>
      <dgm:t>
        <a:bodyPr/>
        <a:lstStyle/>
        <a:p>
          <a:endParaRPr lang="en-US"/>
        </a:p>
      </dgm:t>
    </dgm:pt>
    <dgm:pt modelId="{2F1198D5-5CC1-46AC-BA94-45B39BEBD039}" type="sibTrans" cxnId="{412903CA-1152-457C-86DB-02ED4D0D1F15}">
      <dgm:prSet/>
      <dgm:spPr/>
      <dgm:t>
        <a:bodyPr/>
        <a:lstStyle/>
        <a:p>
          <a:endParaRPr lang="en-US"/>
        </a:p>
      </dgm:t>
    </dgm:pt>
    <dgm:pt modelId="{872A97B0-EE8A-4305-9B12-827DBBE2E2F6}" type="pres">
      <dgm:prSet presAssocID="{8F406FE8-6A57-4BE5-A162-FB3E5D8A0E1E}" presName="rootnode" presStyleCnt="0">
        <dgm:presLayoutVars>
          <dgm:chMax/>
          <dgm:chPref/>
          <dgm:dir/>
          <dgm:animLvl val="lvl"/>
        </dgm:presLayoutVars>
      </dgm:prSet>
      <dgm:spPr/>
      <dgm:t>
        <a:bodyPr/>
        <a:lstStyle/>
        <a:p>
          <a:endParaRPr lang="en-US"/>
        </a:p>
      </dgm:t>
    </dgm:pt>
    <dgm:pt modelId="{178FA485-0E7A-48BB-956D-0F3731489FCD}" type="pres">
      <dgm:prSet presAssocID="{AE0F6E4F-E324-46C5-A4E2-E250C97A721E}" presName="composite" presStyleCnt="0"/>
      <dgm:spPr/>
    </dgm:pt>
    <dgm:pt modelId="{E986F440-2823-4C64-90DC-424F764CC053}" type="pres">
      <dgm:prSet presAssocID="{AE0F6E4F-E324-46C5-A4E2-E250C97A721E}" presName="LShape" presStyleLbl="alignNode1" presStyleIdx="0" presStyleCnt="5"/>
      <dgm:spPr/>
    </dgm:pt>
    <dgm:pt modelId="{B0F13D7C-AB8E-42C6-86E7-130748AF01C3}" type="pres">
      <dgm:prSet presAssocID="{AE0F6E4F-E324-46C5-A4E2-E250C97A721E}" presName="ParentText" presStyleLbl="revTx" presStyleIdx="0" presStyleCnt="3">
        <dgm:presLayoutVars>
          <dgm:chMax val="0"/>
          <dgm:chPref val="0"/>
          <dgm:bulletEnabled val="1"/>
        </dgm:presLayoutVars>
      </dgm:prSet>
      <dgm:spPr/>
      <dgm:t>
        <a:bodyPr/>
        <a:lstStyle/>
        <a:p>
          <a:endParaRPr lang="en-US"/>
        </a:p>
      </dgm:t>
    </dgm:pt>
    <dgm:pt modelId="{C1FC61F0-2186-4946-8345-95B3C8D6A9B2}" type="pres">
      <dgm:prSet presAssocID="{AE0F6E4F-E324-46C5-A4E2-E250C97A721E}" presName="Triangle" presStyleLbl="alignNode1" presStyleIdx="1" presStyleCnt="5"/>
      <dgm:spPr/>
    </dgm:pt>
    <dgm:pt modelId="{1A63D7F3-8BB1-45A1-9965-3AA0BE77C1BF}" type="pres">
      <dgm:prSet presAssocID="{86A394BA-E7E7-42E8-9BD0-84BD82BB9ED4}" presName="sibTrans" presStyleCnt="0"/>
      <dgm:spPr/>
    </dgm:pt>
    <dgm:pt modelId="{06A5F69E-8F91-4FEA-81E1-7DF49BD00249}" type="pres">
      <dgm:prSet presAssocID="{86A394BA-E7E7-42E8-9BD0-84BD82BB9ED4}" presName="space" presStyleCnt="0"/>
      <dgm:spPr/>
    </dgm:pt>
    <dgm:pt modelId="{E14BBBA7-5901-4F7A-89E6-68C9957F94A7}" type="pres">
      <dgm:prSet presAssocID="{938A6E42-EDAF-4DFA-8795-B2A41DEF343C}" presName="composite" presStyleCnt="0"/>
      <dgm:spPr/>
    </dgm:pt>
    <dgm:pt modelId="{2A010E14-A8F5-4B54-90BE-AB42FF3FD511}" type="pres">
      <dgm:prSet presAssocID="{938A6E42-EDAF-4DFA-8795-B2A41DEF343C}" presName="LShape" presStyleLbl="alignNode1" presStyleIdx="2" presStyleCnt="5"/>
      <dgm:spPr/>
    </dgm:pt>
    <dgm:pt modelId="{93805222-7ED5-4417-95AA-4B611C00CE29}" type="pres">
      <dgm:prSet presAssocID="{938A6E42-EDAF-4DFA-8795-B2A41DEF343C}" presName="ParentText" presStyleLbl="revTx" presStyleIdx="1" presStyleCnt="3">
        <dgm:presLayoutVars>
          <dgm:chMax val="0"/>
          <dgm:chPref val="0"/>
          <dgm:bulletEnabled val="1"/>
        </dgm:presLayoutVars>
      </dgm:prSet>
      <dgm:spPr/>
      <dgm:t>
        <a:bodyPr/>
        <a:lstStyle/>
        <a:p>
          <a:endParaRPr lang="en-US"/>
        </a:p>
      </dgm:t>
    </dgm:pt>
    <dgm:pt modelId="{8C73DBA9-6C47-4100-A2E3-3C33F786BB95}" type="pres">
      <dgm:prSet presAssocID="{938A6E42-EDAF-4DFA-8795-B2A41DEF343C}" presName="Triangle" presStyleLbl="alignNode1" presStyleIdx="3" presStyleCnt="5"/>
      <dgm:spPr/>
    </dgm:pt>
    <dgm:pt modelId="{043D80AA-40F7-411A-95FD-47635672F3E5}" type="pres">
      <dgm:prSet presAssocID="{94C4CE0D-6273-47C0-BF1F-8F2A85BE255A}" presName="sibTrans" presStyleCnt="0"/>
      <dgm:spPr/>
    </dgm:pt>
    <dgm:pt modelId="{0762E676-38CF-4F7C-A9A7-C46A4B680743}" type="pres">
      <dgm:prSet presAssocID="{94C4CE0D-6273-47C0-BF1F-8F2A85BE255A}" presName="space" presStyleCnt="0"/>
      <dgm:spPr/>
    </dgm:pt>
    <dgm:pt modelId="{839E96A6-26E7-4FDB-95D6-8765FB4C370F}" type="pres">
      <dgm:prSet presAssocID="{AF3DA6B2-080A-4DC3-8ED5-F4B1E906EB7A}" presName="composite" presStyleCnt="0"/>
      <dgm:spPr/>
    </dgm:pt>
    <dgm:pt modelId="{29A04337-0A12-47FF-A422-8B9AA8AB9540}" type="pres">
      <dgm:prSet presAssocID="{AF3DA6B2-080A-4DC3-8ED5-F4B1E906EB7A}" presName="LShape" presStyleLbl="alignNode1" presStyleIdx="4" presStyleCnt="5"/>
      <dgm:spPr/>
    </dgm:pt>
    <dgm:pt modelId="{E60453AE-8DCB-4CFB-9699-F2BF45193CFD}" type="pres">
      <dgm:prSet presAssocID="{AF3DA6B2-080A-4DC3-8ED5-F4B1E906EB7A}" presName="ParentText" presStyleLbl="revTx" presStyleIdx="2" presStyleCnt="3">
        <dgm:presLayoutVars>
          <dgm:chMax val="0"/>
          <dgm:chPref val="0"/>
          <dgm:bulletEnabled val="1"/>
        </dgm:presLayoutVars>
      </dgm:prSet>
      <dgm:spPr/>
      <dgm:t>
        <a:bodyPr/>
        <a:lstStyle/>
        <a:p>
          <a:endParaRPr lang="en-US"/>
        </a:p>
      </dgm:t>
    </dgm:pt>
  </dgm:ptLst>
  <dgm:cxnLst>
    <dgm:cxn modelId="{2B144D3A-C0A6-4D4F-B255-239DA6902239}" type="presOf" srcId="{8F406FE8-6A57-4BE5-A162-FB3E5D8A0E1E}" destId="{872A97B0-EE8A-4305-9B12-827DBBE2E2F6}" srcOrd="0" destOrd="0" presId="urn:microsoft.com/office/officeart/2009/3/layout/StepUpProcess"/>
    <dgm:cxn modelId="{80245965-D592-4E87-99DF-2A46ECF03D6B}" type="presOf" srcId="{938A6E42-EDAF-4DFA-8795-B2A41DEF343C}" destId="{93805222-7ED5-4417-95AA-4B611C00CE29}" srcOrd="0" destOrd="0" presId="urn:microsoft.com/office/officeart/2009/3/layout/StepUpProcess"/>
    <dgm:cxn modelId="{13216128-CCA8-4139-B699-5E61F2F4B4C0}" type="presOf" srcId="{AF3DA6B2-080A-4DC3-8ED5-F4B1E906EB7A}" destId="{E60453AE-8DCB-4CFB-9699-F2BF45193CFD}" srcOrd="0" destOrd="0" presId="urn:microsoft.com/office/officeart/2009/3/layout/StepUpProcess"/>
    <dgm:cxn modelId="{0ACB4B1C-C420-488D-B40D-5DEADCD74812}" srcId="{8F406FE8-6A57-4BE5-A162-FB3E5D8A0E1E}" destId="{938A6E42-EDAF-4DFA-8795-B2A41DEF343C}" srcOrd="1" destOrd="0" parTransId="{6957466A-A268-46CE-B235-B37027BD9BFD}" sibTransId="{94C4CE0D-6273-47C0-BF1F-8F2A85BE255A}"/>
    <dgm:cxn modelId="{1750FEC7-0E6D-40C6-B868-E636C5258AF8}" srcId="{8F406FE8-6A57-4BE5-A162-FB3E5D8A0E1E}" destId="{AE0F6E4F-E324-46C5-A4E2-E250C97A721E}" srcOrd="0" destOrd="0" parTransId="{DC8E0DC1-496A-4F7B-A1B9-557D71F77CBE}" sibTransId="{86A394BA-E7E7-42E8-9BD0-84BD82BB9ED4}"/>
    <dgm:cxn modelId="{1BB5BE5A-4BA7-4D75-A2A4-2AC8637E92AE}" type="presOf" srcId="{AE0F6E4F-E324-46C5-A4E2-E250C97A721E}" destId="{B0F13D7C-AB8E-42C6-86E7-130748AF01C3}" srcOrd="0" destOrd="0" presId="urn:microsoft.com/office/officeart/2009/3/layout/StepUpProcess"/>
    <dgm:cxn modelId="{412903CA-1152-457C-86DB-02ED4D0D1F15}" srcId="{8F406FE8-6A57-4BE5-A162-FB3E5D8A0E1E}" destId="{AF3DA6B2-080A-4DC3-8ED5-F4B1E906EB7A}" srcOrd="2" destOrd="0" parTransId="{E6D81270-B7F3-461F-B8C2-99DB5217AE73}" sibTransId="{2F1198D5-5CC1-46AC-BA94-45B39BEBD039}"/>
    <dgm:cxn modelId="{E95EAFF4-FB9C-481F-A7F1-439F99DB673E}" type="presParOf" srcId="{872A97B0-EE8A-4305-9B12-827DBBE2E2F6}" destId="{178FA485-0E7A-48BB-956D-0F3731489FCD}" srcOrd="0" destOrd="0" presId="urn:microsoft.com/office/officeart/2009/3/layout/StepUpProcess"/>
    <dgm:cxn modelId="{E0C7E065-5B84-4D17-8821-A0412461BAC9}" type="presParOf" srcId="{178FA485-0E7A-48BB-956D-0F3731489FCD}" destId="{E986F440-2823-4C64-90DC-424F764CC053}" srcOrd="0" destOrd="0" presId="urn:microsoft.com/office/officeart/2009/3/layout/StepUpProcess"/>
    <dgm:cxn modelId="{C810007C-8FA6-4F31-A665-9D988B7FCC68}" type="presParOf" srcId="{178FA485-0E7A-48BB-956D-0F3731489FCD}" destId="{B0F13D7C-AB8E-42C6-86E7-130748AF01C3}" srcOrd="1" destOrd="0" presId="urn:microsoft.com/office/officeart/2009/3/layout/StepUpProcess"/>
    <dgm:cxn modelId="{954C4BAF-5028-45D1-AB82-31DBC86DFF0C}" type="presParOf" srcId="{178FA485-0E7A-48BB-956D-0F3731489FCD}" destId="{C1FC61F0-2186-4946-8345-95B3C8D6A9B2}" srcOrd="2" destOrd="0" presId="urn:microsoft.com/office/officeart/2009/3/layout/StepUpProcess"/>
    <dgm:cxn modelId="{1E9918E9-1730-48EE-9C74-97DA4A9DD376}" type="presParOf" srcId="{872A97B0-EE8A-4305-9B12-827DBBE2E2F6}" destId="{1A63D7F3-8BB1-45A1-9965-3AA0BE77C1BF}" srcOrd="1" destOrd="0" presId="urn:microsoft.com/office/officeart/2009/3/layout/StepUpProcess"/>
    <dgm:cxn modelId="{E2EA7A73-71D8-45F1-93EA-C76ACB8FC704}" type="presParOf" srcId="{1A63D7F3-8BB1-45A1-9965-3AA0BE77C1BF}" destId="{06A5F69E-8F91-4FEA-81E1-7DF49BD00249}" srcOrd="0" destOrd="0" presId="urn:microsoft.com/office/officeart/2009/3/layout/StepUpProcess"/>
    <dgm:cxn modelId="{451D7B3E-EF28-4905-B97D-8549C3130FAB}" type="presParOf" srcId="{872A97B0-EE8A-4305-9B12-827DBBE2E2F6}" destId="{E14BBBA7-5901-4F7A-89E6-68C9957F94A7}" srcOrd="2" destOrd="0" presId="urn:microsoft.com/office/officeart/2009/3/layout/StepUpProcess"/>
    <dgm:cxn modelId="{90614B7C-54C4-4FB9-BC1C-8538DC91A84F}" type="presParOf" srcId="{E14BBBA7-5901-4F7A-89E6-68C9957F94A7}" destId="{2A010E14-A8F5-4B54-90BE-AB42FF3FD511}" srcOrd="0" destOrd="0" presId="urn:microsoft.com/office/officeart/2009/3/layout/StepUpProcess"/>
    <dgm:cxn modelId="{3F1C6E53-391C-4585-9315-59B051CDE6DB}" type="presParOf" srcId="{E14BBBA7-5901-4F7A-89E6-68C9957F94A7}" destId="{93805222-7ED5-4417-95AA-4B611C00CE29}" srcOrd="1" destOrd="0" presId="urn:microsoft.com/office/officeart/2009/3/layout/StepUpProcess"/>
    <dgm:cxn modelId="{F9D74C7D-43E2-4F99-AEDC-3D60F1F92936}" type="presParOf" srcId="{E14BBBA7-5901-4F7A-89E6-68C9957F94A7}" destId="{8C73DBA9-6C47-4100-A2E3-3C33F786BB95}" srcOrd="2" destOrd="0" presId="urn:microsoft.com/office/officeart/2009/3/layout/StepUpProcess"/>
    <dgm:cxn modelId="{D796D5DF-3665-4B39-8B65-0FC173AFC511}" type="presParOf" srcId="{872A97B0-EE8A-4305-9B12-827DBBE2E2F6}" destId="{043D80AA-40F7-411A-95FD-47635672F3E5}" srcOrd="3" destOrd="0" presId="urn:microsoft.com/office/officeart/2009/3/layout/StepUpProcess"/>
    <dgm:cxn modelId="{EF7282FA-3818-4649-B160-FB03ED09866D}" type="presParOf" srcId="{043D80AA-40F7-411A-95FD-47635672F3E5}" destId="{0762E676-38CF-4F7C-A9A7-C46A4B680743}" srcOrd="0" destOrd="0" presId="urn:microsoft.com/office/officeart/2009/3/layout/StepUpProcess"/>
    <dgm:cxn modelId="{045074E9-00ED-4D78-98BA-131E6D032C0B}" type="presParOf" srcId="{872A97B0-EE8A-4305-9B12-827DBBE2E2F6}" destId="{839E96A6-26E7-4FDB-95D6-8765FB4C370F}" srcOrd="4" destOrd="0" presId="urn:microsoft.com/office/officeart/2009/3/layout/StepUpProcess"/>
    <dgm:cxn modelId="{1FFE089A-ED2C-4AD9-B6DA-0DC8268A44BA}" type="presParOf" srcId="{839E96A6-26E7-4FDB-95D6-8765FB4C370F}" destId="{29A04337-0A12-47FF-A422-8B9AA8AB9540}" srcOrd="0" destOrd="0" presId="urn:microsoft.com/office/officeart/2009/3/layout/StepUpProcess"/>
    <dgm:cxn modelId="{92D2BCFC-408D-4502-A648-691D3C659C68}" type="presParOf" srcId="{839E96A6-26E7-4FDB-95D6-8765FB4C370F}" destId="{E60453AE-8DCB-4CFB-9699-F2BF45193CF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406FE8-6A57-4BE5-A162-FB3E5D8A0E1E}" type="doc">
      <dgm:prSet loTypeId="urn:microsoft.com/office/officeart/2009/3/layout/StepUpProcess" loCatId="process" qsTypeId="urn:microsoft.com/office/officeart/2005/8/quickstyle/simple1" qsCatId="simple" csTypeId="urn:microsoft.com/office/officeart/2005/8/colors/accent1_2" csCatId="accent1" phldr="1"/>
      <dgm:spPr/>
      <dgm:t>
        <a:bodyPr/>
        <a:lstStyle/>
        <a:p>
          <a:endParaRPr lang="en-US"/>
        </a:p>
      </dgm:t>
    </dgm:pt>
    <dgm:pt modelId="{AE0F6E4F-E324-46C5-A4E2-E250C97A721E}">
      <dgm:prSet phldrT="[Text]"/>
      <dgm:spPr/>
      <dgm:t>
        <a:bodyPr/>
        <a:lstStyle/>
        <a:p>
          <a:r>
            <a:rPr lang="en-US" dirty="0" smtClean="0"/>
            <a:t>Compounds</a:t>
          </a:r>
        </a:p>
        <a:p>
          <a:r>
            <a:rPr lang="en-US" dirty="0" smtClean="0"/>
            <a:t>FWA</a:t>
          </a:r>
        </a:p>
        <a:p>
          <a:r>
            <a:rPr lang="en-US" dirty="0" smtClean="0"/>
            <a:t>Managed Formulary	</a:t>
          </a:r>
          <a:endParaRPr lang="en-US" dirty="0"/>
        </a:p>
      </dgm:t>
    </dgm:pt>
    <dgm:pt modelId="{DC8E0DC1-496A-4F7B-A1B9-557D71F77CBE}" type="parTrans" cxnId="{1750FEC7-0E6D-40C6-B868-E636C5258AF8}">
      <dgm:prSet/>
      <dgm:spPr/>
      <dgm:t>
        <a:bodyPr/>
        <a:lstStyle/>
        <a:p>
          <a:endParaRPr lang="en-US"/>
        </a:p>
      </dgm:t>
    </dgm:pt>
    <dgm:pt modelId="{86A394BA-E7E7-42E8-9BD0-84BD82BB9ED4}" type="sibTrans" cxnId="{1750FEC7-0E6D-40C6-B868-E636C5258AF8}">
      <dgm:prSet/>
      <dgm:spPr/>
      <dgm:t>
        <a:bodyPr/>
        <a:lstStyle/>
        <a:p>
          <a:endParaRPr lang="en-US"/>
        </a:p>
      </dgm:t>
    </dgm:pt>
    <dgm:pt modelId="{938A6E42-EDAF-4DFA-8795-B2A41DEF343C}">
      <dgm:prSet phldrT="[Text]"/>
      <dgm:spPr/>
      <dgm:t>
        <a:bodyPr/>
        <a:lstStyle/>
        <a:p>
          <a:r>
            <a:rPr lang="en-US" dirty="0" smtClean="0"/>
            <a:t>Competitive Bidding</a:t>
          </a:r>
        </a:p>
        <a:p>
          <a:r>
            <a:rPr lang="en-US" dirty="0" smtClean="0"/>
            <a:t>Reference Pricing</a:t>
          </a:r>
        </a:p>
        <a:p>
          <a:r>
            <a:rPr lang="en-US" dirty="0" smtClean="0"/>
            <a:t>Check Rx</a:t>
          </a:r>
        </a:p>
        <a:p>
          <a:r>
            <a:rPr lang="en-US" dirty="0" smtClean="0"/>
            <a:t>	</a:t>
          </a:r>
          <a:endParaRPr lang="en-US" dirty="0"/>
        </a:p>
      </dgm:t>
    </dgm:pt>
    <dgm:pt modelId="{6957466A-A268-46CE-B235-B37027BD9BFD}" type="parTrans" cxnId="{0ACB4B1C-C420-488D-B40D-5DEADCD74812}">
      <dgm:prSet/>
      <dgm:spPr/>
      <dgm:t>
        <a:bodyPr/>
        <a:lstStyle/>
        <a:p>
          <a:endParaRPr lang="en-US"/>
        </a:p>
      </dgm:t>
    </dgm:pt>
    <dgm:pt modelId="{94C4CE0D-6273-47C0-BF1F-8F2A85BE255A}" type="sibTrans" cxnId="{0ACB4B1C-C420-488D-B40D-5DEADCD74812}">
      <dgm:prSet/>
      <dgm:spPr/>
      <dgm:t>
        <a:bodyPr/>
        <a:lstStyle/>
        <a:p>
          <a:endParaRPr lang="en-US"/>
        </a:p>
      </dgm:t>
    </dgm:pt>
    <dgm:pt modelId="{AF3DA6B2-080A-4DC3-8ED5-F4B1E906EB7A}">
      <dgm:prSet phldrT="[Text]"/>
      <dgm:spPr/>
      <dgm:t>
        <a:bodyPr/>
        <a:lstStyle/>
        <a:p>
          <a:r>
            <a:rPr lang="en-US" dirty="0" smtClean="0"/>
            <a:t>Medical Specialty Program</a:t>
          </a:r>
          <a:endParaRPr lang="en-US" dirty="0"/>
        </a:p>
      </dgm:t>
    </dgm:pt>
    <dgm:pt modelId="{E6D81270-B7F3-461F-B8C2-99DB5217AE73}" type="parTrans" cxnId="{412903CA-1152-457C-86DB-02ED4D0D1F15}">
      <dgm:prSet/>
      <dgm:spPr/>
      <dgm:t>
        <a:bodyPr/>
        <a:lstStyle/>
        <a:p>
          <a:endParaRPr lang="en-US"/>
        </a:p>
      </dgm:t>
    </dgm:pt>
    <dgm:pt modelId="{2F1198D5-5CC1-46AC-BA94-45B39BEBD039}" type="sibTrans" cxnId="{412903CA-1152-457C-86DB-02ED4D0D1F15}">
      <dgm:prSet/>
      <dgm:spPr/>
      <dgm:t>
        <a:bodyPr/>
        <a:lstStyle/>
        <a:p>
          <a:endParaRPr lang="en-US"/>
        </a:p>
      </dgm:t>
    </dgm:pt>
    <dgm:pt modelId="{872A97B0-EE8A-4305-9B12-827DBBE2E2F6}" type="pres">
      <dgm:prSet presAssocID="{8F406FE8-6A57-4BE5-A162-FB3E5D8A0E1E}" presName="rootnode" presStyleCnt="0">
        <dgm:presLayoutVars>
          <dgm:chMax/>
          <dgm:chPref/>
          <dgm:dir/>
          <dgm:animLvl val="lvl"/>
        </dgm:presLayoutVars>
      </dgm:prSet>
      <dgm:spPr/>
      <dgm:t>
        <a:bodyPr/>
        <a:lstStyle/>
        <a:p>
          <a:endParaRPr lang="en-US"/>
        </a:p>
      </dgm:t>
    </dgm:pt>
    <dgm:pt modelId="{178FA485-0E7A-48BB-956D-0F3731489FCD}" type="pres">
      <dgm:prSet presAssocID="{AE0F6E4F-E324-46C5-A4E2-E250C97A721E}" presName="composite" presStyleCnt="0"/>
      <dgm:spPr/>
    </dgm:pt>
    <dgm:pt modelId="{E986F440-2823-4C64-90DC-424F764CC053}" type="pres">
      <dgm:prSet presAssocID="{AE0F6E4F-E324-46C5-A4E2-E250C97A721E}" presName="LShape" presStyleLbl="alignNode1" presStyleIdx="0" presStyleCnt="5"/>
      <dgm:spPr/>
    </dgm:pt>
    <dgm:pt modelId="{B0F13D7C-AB8E-42C6-86E7-130748AF01C3}" type="pres">
      <dgm:prSet presAssocID="{AE0F6E4F-E324-46C5-A4E2-E250C97A721E}" presName="ParentText" presStyleLbl="revTx" presStyleIdx="0" presStyleCnt="3">
        <dgm:presLayoutVars>
          <dgm:chMax val="0"/>
          <dgm:chPref val="0"/>
          <dgm:bulletEnabled val="1"/>
        </dgm:presLayoutVars>
      </dgm:prSet>
      <dgm:spPr/>
      <dgm:t>
        <a:bodyPr/>
        <a:lstStyle/>
        <a:p>
          <a:endParaRPr lang="en-US"/>
        </a:p>
      </dgm:t>
    </dgm:pt>
    <dgm:pt modelId="{C1FC61F0-2186-4946-8345-95B3C8D6A9B2}" type="pres">
      <dgm:prSet presAssocID="{AE0F6E4F-E324-46C5-A4E2-E250C97A721E}" presName="Triangle" presStyleLbl="alignNode1" presStyleIdx="1" presStyleCnt="5"/>
      <dgm:spPr/>
    </dgm:pt>
    <dgm:pt modelId="{1A63D7F3-8BB1-45A1-9965-3AA0BE77C1BF}" type="pres">
      <dgm:prSet presAssocID="{86A394BA-E7E7-42E8-9BD0-84BD82BB9ED4}" presName="sibTrans" presStyleCnt="0"/>
      <dgm:spPr/>
    </dgm:pt>
    <dgm:pt modelId="{06A5F69E-8F91-4FEA-81E1-7DF49BD00249}" type="pres">
      <dgm:prSet presAssocID="{86A394BA-E7E7-42E8-9BD0-84BD82BB9ED4}" presName="space" presStyleCnt="0"/>
      <dgm:spPr/>
    </dgm:pt>
    <dgm:pt modelId="{E14BBBA7-5901-4F7A-89E6-68C9957F94A7}" type="pres">
      <dgm:prSet presAssocID="{938A6E42-EDAF-4DFA-8795-B2A41DEF343C}" presName="composite" presStyleCnt="0"/>
      <dgm:spPr/>
    </dgm:pt>
    <dgm:pt modelId="{2A010E14-A8F5-4B54-90BE-AB42FF3FD511}" type="pres">
      <dgm:prSet presAssocID="{938A6E42-EDAF-4DFA-8795-B2A41DEF343C}" presName="LShape" presStyleLbl="alignNode1" presStyleIdx="2" presStyleCnt="5"/>
      <dgm:spPr/>
    </dgm:pt>
    <dgm:pt modelId="{93805222-7ED5-4417-95AA-4B611C00CE29}" type="pres">
      <dgm:prSet presAssocID="{938A6E42-EDAF-4DFA-8795-B2A41DEF343C}" presName="ParentText" presStyleLbl="revTx" presStyleIdx="1" presStyleCnt="3">
        <dgm:presLayoutVars>
          <dgm:chMax val="0"/>
          <dgm:chPref val="0"/>
          <dgm:bulletEnabled val="1"/>
        </dgm:presLayoutVars>
      </dgm:prSet>
      <dgm:spPr/>
      <dgm:t>
        <a:bodyPr/>
        <a:lstStyle/>
        <a:p>
          <a:endParaRPr lang="en-US"/>
        </a:p>
      </dgm:t>
    </dgm:pt>
    <dgm:pt modelId="{8C73DBA9-6C47-4100-A2E3-3C33F786BB95}" type="pres">
      <dgm:prSet presAssocID="{938A6E42-EDAF-4DFA-8795-B2A41DEF343C}" presName="Triangle" presStyleLbl="alignNode1" presStyleIdx="3" presStyleCnt="5"/>
      <dgm:spPr/>
    </dgm:pt>
    <dgm:pt modelId="{043D80AA-40F7-411A-95FD-47635672F3E5}" type="pres">
      <dgm:prSet presAssocID="{94C4CE0D-6273-47C0-BF1F-8F2A85BE255A}" presName="sibTrans" presStyleCnt="0"/>
      <dgm:spPr/>
    </dgm:pt>
    <dgm:pt modelId="{0762E676-38CF-4F7C-A9A7-C46A4B680743}" type="pres">
      <dgm:prSet presAssocID="{94C4CE0D-6273-47C0-BF1F-8F2A85BE255A}" presName="space" presStyleCnt="0"/>
      <dgm:spPr/>
    </dgm:pt>
    <dgm:pt modelId="{839E96A6-26E7-4FDB-95D6-8765FB4C370F}" type="pres">
      <dgm:prSet presAssocID="{AF3DA6B2-080A-4DC3-8ED5-F4B1E906EB7A}" presName="composite" presStyleCnt="0"/>
      <dgm:spPr/>
    </dgm:pt>
    <dgm:pt modelId="{29A04337-0A12-47FF-A422-8B9AA8AB9540}" type="pres">
      <dgm:prSet presAssocID="{AF3DA6B2-080A-4DC3-8ED5-F4B1E906EB7A}" presName="LShape" presStyleLbl="alignNode1" presStyleIdx="4" presStyleCnt="5"/>
      <dgm:spPr/>
    </dgm:pt>
    <dgm:pt modelId="{E60453AE-8DCB-4CFB-9699-F2BF45193CFD}" type="pres">
      <dgm:prSet presAssocID="{AF3DA6B2-080A-4DC3-8ED5-F4B1E906EB7A}" presName="ParentText" presStyleLbl="revTx" presStyleIdx="2" presStyleCnt="3">
        <dgm:presLayoutVars>
          <dgm:chMax val="0"/>
          <dgm:chPref val="0"/>
          <dgm:bulletEnabled val="1"/>
        </dgm:presLayoutVars>
      </dgm:prSet>
      <dgm:spPr/>
      <dgm:t>
        <a:bodyPr/>
        <a:lstStyle/>
        <a:p>
          <a:endParaRPr lang="en-US"/>
        </a:p>
      </dgm:t>
    </dgm:pt>
  </dgm:ptLst>
  <dgm:cxnLst>
    <dgm:cxn modelId="{0ACB4B1C-C420-488D-B40D-5DEADCD74812}" srcId="{8F406FE8-6A57-4BE5-A162-FB3E5D8A0E1E}" destId="{938A6E42-EDAF-4DFA-8795-B2A41DEF343C}" srcOrd="1" destOrd="0" parTransId="{6957466A-A268-46CE-B235-B37027BD9BFD}" sibTransId="{94C4CE0D-6273-47C0-BF1F-8F2A85BE255A}"/>
    <dgm:cxn modelId="{412903CA-1152-457C-86DB-02ED4D0D1F15}" srcId="{8F406FE8-6A57-4BE5-A162-FB3E5D8A0E1E}" destId="{AF3DA6B2-080A-4DC3-8ED5-F4B1E906EB7A}" srcOrd="2" destOrd="0" parTransId="{E6D81270-B7F3-461F-B8C2-99DB5217AE73}" sibTransId="{2F1198D5-5CC1-46AC-BA94-45B39BEBD039}"/>
    <dgm:cxn modelId="{AA4B1E10-31F5-4305-9C72-D8C64BF36625}" type="presOf" srcId="{938A6E42-EDAF-4DFA-8795-B2A41DEF343C}" destId="{93805222-7ED5-4417-95AA-4B611C00CE29}" srcOrd="0" destOrd="0" presId="urn:microsoft.com/office/officeart/2009/3/layout/StepUpProcess"/>
    <dgm:cxn modelId="{32636419-F722-4F00-9A74-5AD98D45F78A}" type="presOf" srcId="{8F406FE8-6A57-4BE5-A162-FB3E5D8A0E1E}" destId="{872A97B0-EE8A-4305-9B12-827DBBE2E2F6}" srcOrd="0" destOrd="0" presId="urn:microsoft.com/office/officeart/2009/3/layout/StepUpProcess"/>
    <dgm:cxn modelId="{0AE8F670-EB41-4729-9782-28BCC1686309}" type="presOf" srcId="{AF3DA6B2-080A-4DC3-8ED5-F4B1E906EB7A}" destId="{E60453AE-8DCB-4CFB-9699-F2BF45193CFD}" srcOrd="0" destOrd="0" presId="urn:microsoft.com/office/officeart/2009/3/layout/StepUpProcess"/>
    <dgm:cxn modelId="{8B3616CF-1599-4705-8B05-13A0712C47D6}" type="presOf" srcId="{AE0F6E4F-E324-46C5-A4E2-E250C97A721E}" destId="{B0F13D7C-AB8E-42C6-86E7-130748AF01C3}" srcOrd="0" destOrd="0" presId="urn:microsoft.com/office/officeart/2009/3/layout/StepUpProcess"/>
    <dgm:cxn modelId="{1750FEC7-0E6D-40C6-B868-E636C5258AF8}" srcId="{8F406FE8-6A57-4BE5-A162-FB3E5D8A0E1E}" destId="{AE0F6E4F-E324-46C5-A4E2-E250C97A721E}" srcOrd="0" destOrd="0" parTransId="{DC8E0DC1-496A-4F7B-A1B9-557D71F77CBE}" sibTransId="{86A394BA-E7E7-42E8-9BD0-84BD82BB9ED4}"/>
    <dgm:cxn modelId="{FB3156C6-76EF-4743-B09B-0F82DCB8BE39}" type="presParOf" srcId="{872A97B0-EE8A-4305-9B12-827DBBE2E2F6}" destId="{178FA485-0E7A-48BB-956D-0F3731489FCD}" srcOrd="0" destOrd="0" presId="urn:microsoft.com/office/officeart/2009/3/layout/StepUpProcess"/>
    <dgm:cxn modelId="{267B976D-3FB2-491B-AA24-D11C8264FE12}" type="presParOf" srcId="{178FA485-0E7A-48BB-956D-0F3731489FCD}" destId="{E986F440-2823-4C64-90DC-424F764CC053}" srcOrd="0" destOrd="0" presId="urn:microsoft.com/office/officeart/2009/3/layout/StepUpProcess"/>
    <dgm:cxn modelId="{0A474EB5-6102-42EB-83C3-9FD6CC47E479}" type="presParOf" srcId="{178FA485-0E7A-48BB-956D-0F3731489FCD}" destId="{B0F13D7C-AB8E-42C6-86E7-130748AF01C3}" srcOrd="1" destOrd="0" presId="urn:microsoft.com/office/officeart/2009/3/layout/StepUpProcess"/>
    <dgm:cxn modelId="{F4B4189C-4590-45B5-AB9A-46941BDF25CC}" type="presParOf" srcId="{178FA485-0E7A-48BB-956D-0F3731489FCD}" destId="{C1FC61F0-2186-4946-8345-95B3C8D6A9B2}" srcOrd="2" destOrd="0" presId="urn:microsoft.com/office/officeart/2009/3/layout/StepUpProcess"/>
    <dgm:cxn modelId="{CE63A6A0-8C63-4EB2-9535-BC3CEB29CFA9}" type="presParOf" srcId="{872A97B0-EE8A-4305-9B12-827DBBE2E2F6}" destId="{1A63D7F3-8BB1-45A1-9965-3AA0BE77C1BF}" srcOrd="1" destOrd="0" presId="urn:microsoft.com/office/officeart/2009/3/layout/StepUpProcess"/>
    <dgm:cxn modelId="{3B8CB5CA-40C1-4094-B9B6-DCD42D659295}" type="presParOf" srcId="{1A63D7F3-8BB1-45A1-9965-3AA0BE77C1BF}" destId="{06A5F69E-8F91-4FEA-81E1-7DF49BD00249}" srcOrd="0" destOrd="0" presId="urn:microsoft.com/office/officeart/2009/3/layout/StepUpProcess"/>
    <dgm:cxn modelId="{D65BBF3B-ED6F-43D0-8F68-907532602B32}" type="presParOf" srcId="{872A97B0-EE8A-4305-9B12-827DBBE2E2F6}" destId="{E14BBBA7-5901-4F7A-89E6-68C9957F94A7}" srcOrd="2" destOrd="0" presId="urn:microsoft.com/office/officeart/2009/3/layout/StepUpProcess"/>
    <dgm:cxn modelId="{5C2E13AD-D34A-4461-8B81-CB8E6FD1533F}" type="presParOf" srcId="{E14BBBA7-5901-4F7A-89E6-68C9957F94A7}" destId="{2A010E14-A8F5-4B54-90BE-AB42FF3FD511}" srcOrd="0" destOrd="0" presId="urn:microsoft.com/office/officeart/2009/3/layout/StepUpProcess"/>
    <dgm:cxn modelId="{F58D029A-A746-4437-8346-B6BE1392A03B}" type="presParOf" srcId="{E14BBBA7-5901-4F7A-89E6-68C9957F94A7}" destId="{93805222-7ED5-4417-95AA-4B611C00CE29}" srcOrd="1" destOrd="0" presId="urn:microsoft.com/office/officeart/2009/3/layout/StepUpProcess"/>
    <dgm:cxn modelId="{22F55993-C9E9-4B37-AEFE-2E4AB13DC229}" type="presParOf" srcId="{E14BBBA7-5901-4F7A-89E6-68C9957F94A7}" destId="{8C73DBA9-6C47-4100-A2E3-3C33F786BB95}" srcOrd="2" destOrd="0" presId="urn:microsoft.com/office/officeart/2009/3/layout/StepUpProcess"/>
    <dgm:cxn modelId="{F4E083C4-35D5-4B67-9B96-095581A8042F}" type="presParOf" srcId="{872A97B0-EE8A-4305-9B12-827DBBE2E2F6}" destId="{043D80AA-40F7-411A-95FD-47635672F3E5}" srcOrd="3" destOrd="0" presId="urn:microsoft.com/office/officeart/2009/3/layout/StepUpProcess"/>
    <dgm:cxn modelId="{7E8E1AC0-92C4-4DD1-A794-A92999C960C0}" type="presParOf" srcId="{043D80AA-40F7-411A-95FD-47635672F3E5}" destId="{0762E676-38CF-4F7C-A9A7-C46A4B680743}" srcOrd="0" destOrd="0" presId="urn:microsoft.com/office/officeart/2009/3/layout/StepUpProcess"/>
    <dgm:cxn modelId="{CE4E6B70-2FBE-48FE-8130-D9C199F6C2E2}" type="presParOf" srcId="{872A97B0-EE8A-4305-9B12-827DBBE2E2F6}" destId="{839E96A6-26E7-4FDB-95D6-8765FB4C370F}" srcOrd="4" destOrd="0" presId="urn:microsoft.com/office/officeart/2009/3/layout/StepUpProcess"/>
    <dgm:cxn modelId="{35970F49-5F9A-4F4B-A0B9-1AC77E9BD67C}" type="presParOf" srcId="{839E96A6-26E7-4FDB-95D6-8765FB4C370F}" destId="{29A04337-0A12-47FF-A422-8B9AA8AB9540}" srcOrd="0" destOrd="0" presId="urn:microsoft.com/office/officeart/2009/3/layout/StepUpProcess"/>
    <dgm:cxn modelId="{2D63AAB3-72FF-49DE-9CD9-CAF68FE40A70}" type="presParOf" srcId="{839E96A6-26E7-4FDB-95D6-8765FB4C370F}" destId="{E60453AE-8DCB-4CFB-9699-F2BF45193CFD}"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6F440-2823-4C64-90DC-424F764CC053}">
      <dsp:nvSpPr>
        <dsp:cNvPr id="0" name=""/>
        <dsp:cNvSpPr/>
      </dsp:nvSpPr>
      <dsp:spPr>
        <a:xfrm rot="5400000">
          <a:off x="513948" y="1312414"/>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F13D7C-AB8E-42C6-86E7-130748AF01C3}">
      <dsp:nvSpPr>
        <dsp:cNvPr id="0" name=""/>
        <dsp:cNvSpPr/>
      </dsp:nvSpPr>
      <dsp:spPr>
        <a:xfrm>
          <a:off x="257157" y="2077240"/>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UM Programs</a:t>
          </a:r>
        </a:p>
        <a:p>
          <a:pPr lvl="0" algn="l" defTabSz="622300">
            <a:lnSpc>
              <a:spcPct val="90000"/>
            </a:lnSpc>
            <a:spcBef>
              <a:spcPct val="0"/>
            </a:spcBef>
            <a:spcAft>
              <a:spcPct val="35000"/>
            </a:spcAft>
          </a:pPr>
          <a:r>
            <a:rPr lang="en-US" sz="1400" kern="1200" dirty="0" smtClean="0"/>
            <a:t>Managed Formulary</a:t>
          </a:r>
        </a:p>
        <a:p>
          <a:pPr lvl="0" algn="l" defTabSz="622300">
            <a:lnSpc>
              <a:spcPct val="90000"/>
            </a:lnSpc>
            <a:spcBef>
              <a:spcPct val="0"/>
            </a:spcBef>
            <a:spcAft>
              <a:spcPct val="35000"/>
            </a:spcAft>
          </a:pPr>
          <a:endParaRPr lang="en-US" sz="1400" kern="1200" dirty="0" smtClean="0"/>
        </a:p>
        <a:p>
          <a:pPr lvl="0" algn="l" defTabSz="622300">
            <a:lnSpc>
              <a:spcPct val="90000"/>
            </a:lnSpc>
            <a:spcBef>
              <a:spcPct val="0"/>
            </a:spcBef>
            <a:spcAft>
              <a:spcPct val="35000"/>
            </a:spcAft>
          </a:pPr>
          <a:r>
            <a:rPr lang="en-US" sz="1400" kern="1200" dirty="0" smtClean="0"/>
            <a:t>Savings: $3,186,996 Annualized</a:t>
          </a:r>
        </a:p>
        <a:p>
          <a:pPr lvl="0" algn="l" defTabSz="622300">
            <a:lnSpc>
              <a:spcPct val="90000"/>
            </a:lnSpc>
            <a:spcBef>
              <a:spcPct val="0"/>
            </a:spcBef>
            <a:spcAft>
              <a:spcPct val="35000"/>
            </a:spcAft>
          </a:pPr>
          <a:r>
            <a:rPr lang="en-US" sz="1400" kern="1200" dirty="0" smtClean="0"/>
            <a:t>	</a:t>
          </a:r>
          <a:endParaRPr lang="en-US" sz="1400" kern="1200" dirty="0"/>
        </a:p>
      </dsp:txBody>
      <dsp:txXfrm>
        <a:off x="257157" y="2077240"/>
        <a:ext cx="2310994" cy="2025722"/>
      </dsp:txXfrm>
    </dsp:sp>
    <dsp:sp modelId="{C1FC61F0-2186-4946-8345-95B3C8D6A9B2}">
      <dsp:nvSpPr>
        <dsp:cNvPr id="0" name=""/>
        <dsp:cNvSpPr/>
      </dsp:nvSpPr>
      <dsp:spPr>
        <a:xfrm>
          <a:off x="2132115" y="1123959"/>
          <a:ext cx="436036" cy="43603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010E14-A8F5-4B54-90BE-AB42FF3FD511}">
      <dsp:nvSpPr>
        <dsp:cNvPr id="0" name=""/>
        <dsp:cNvSpPr/>
      </dsp:nvSpPr>
      <dsp:spPr>
        <a:xfrm rot="5400000">
          <a:off x="3343056" y="612348"/>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805222-7ED5-4417-95AA-4B611C00CE29}">
      <dsp:nvSpPr>
        <dsp:cNvPr id="0" name=""/>
        <dsp:cNvSpPr/>
      </dsp:nvSpPr>
      <dsp:spPr>
        <a:xfrm>
          <a:off x="3086266" y="1377174"/>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Competitive Bidding</a:t>
          </a:r>
        </a:p>
        <a:p>
          <a:pPr lvl="0" algn="l" defTabSz="622300">
            <a:lnSpc>
              <a:spcPct val="90000"/>
            </a:lnSpc>
            <a:spcBef>
              <a:spcPct val="0"/>
            </a:spcBef>
            <a:spcAft>
              <a:spcPct val="35000"/>
            </a:spcAft>
          </a:pPr>
          <a:r>
            <a:rPr lang="en-US" sz="1400" kern="1200" dirty="0" smtClean="0"/>
            <a:t>Reference Pricing</a:t>
          </a:r>
        </a:p>
        <a:p>
          <a:pPr lvl="0" algn="l" defTabSz="622300">
            <a:lnSpc>
              <a:spcPct val="90000"/>
            </a:lnSpc>
            <a:spcBef>
              <a:spcPct val="0"/>
            </a:spcBef>
            <a:spcAft>
              <a:spcPct val="35000"/>
            </a:spcAft>
          </a:pPr>
          <a:r>
            <a:rPr lang="en-US" sz="1400" kern="1200" dirty="0" smtClean="0"/>
            <a:t>CheckRx</a:t>
          </a:r>
        </a:p>
        <a:p>
          <a:pPr lvl="0" algn="l" defTabSz="622300">
            <a:lnSpc>
              <a:spcPct val="90000"/>
            </a:lnSpc>
            <a:spcBef>
              <a:spcPct val="0"/>
            </a:spcBef>
            <a:spcAft>
              <a:spcPct val="35000"/>
            </a:spcAft>
          </a:pPr>
          <a:endParaRPr lang="en-US" sz="1400" kern="1200" dirty="0" smtClean="0"/>
        </a:p>
        <a:p>
          <a:pPr lvl="0" algn="l" defTabSz="622300">
            <a:lnSpc>
              <a:spcPct val="90000"/>
            </a:lnSpc>
            <a:spcBef>
              <a:spcPct val="0"/>
            </a:spcBef>
            <a:spcAft>
              <a:spcPct val="35000"/>
            </a:spcAft>
          </a:pPr>
          <a:r>
            <a:rPr lang="en-US" sz="1400" kern="1200" dirty="0" smtClean="0"/>
            <a:t>New Contract Savings</a:t>
          </a:r>
          <a:r>
            <a:rPr lang="en-US" sz="1400" kern="1200" dirty="0" smtClean="0"/>
            <a:t>:	</a:t>
          </a:r>
          <a:r>
            <a:rPr lang="en-US" sz="1400" kern="1200" dirty="0" smtClean="0"/>
            <a:t>$1.5M - $2.1M annually for each year of the agreement</a:t>
          </a:r>
          <a:endParaRPr lang="en-US" sz="1400" kern="1200" dirty="0"/>
        </a:p>
      </dsp:txBody>
      <dsp:txXfrm>
        <a:off x="3086266" y="1377174"/>
        <a:ext cx="2310994" cy="2025722"/>
      </dsp:txXfrm>
    </dsp:sp>
    <dsp:sp modelId="{8C73DBA9-6C47-4100-A2E3-3C33F786BB95}">
      <dsp:nvSpPr>
        <dsp:cNvPr id="0" name=""/>
        <dsp:cNvSpPr/>
      </dsp:nvSpPr>
      <dsp:spPr>
        <a:xfrm>
          <a:off x="4961224" y="423894"/>
          <a:ext cx="436036" cy="43603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A04337-0A12-47FF-A422-8B9AA8AB9540}">
      <dsp:nvSpPr>
        <dsp:cNvPr id="0" name=""/>
        <dsp:cNvSpPr/>
      </dsp:nvSpPr>
      <dsp:spPr>
        <a:xfrm rot="5400000">
          <a:off x="6172165" y="-87716"/>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0453AE-8DCB-4CFB-9699-F2BF45193CFD}">
      <dsp:nvSpPr>
        <dsp:cNvPr id="0" name=""/>
        <dsp:cNvSpPr/>
      </dsp:nvSpPr>
      <dsp:spPr>
        <a:xfrm>
          <a:off x="5915374" y="677109"/>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en-US" sz="1400" kern="1200" dirty="0" smtClean="0"/>
            <a:t>Medical Specialty Program</a:t>
          </a:r>
        </a:p>
        <a:p>
          <a:pPr lvl="0" algn="l" defTabSz="622300">
            <a:lnSpc>
              <a:spcPct val="90000"/>
            </a:lnSpc>
            <a:spcBef>
              <a:spcPct val="0"/>
            </a:spcBef>
            <a:spcAft>
              <a:spcPct val="35000"/>
            </a:spcAft>
          </a:pPr>
          <a:r>
            <a:rPr lang="en-US" sz="1400" kern="1200" dirty="0" smtClean="0"/>
            <a:t>Integrated Medical Management</a:t>
          </a:r>
        </a:p>
        <a:p>
          <a:pPr lvl="0" algn="l" defTabSz="622300">
            <a:lnSpc>
              <a:spcPct val="90000"/>
            </a:lnSpc>
            <a:spcBef>
              <a:spcPct val="0"/>
            </a:spcBef>
            <a:spcAft>
              <a:spcPct val="35000"/>
            </a:spcAft>
          </a:pPr>
          <a:endParaRPr lang="en-US" sz="1400" kern="1200" dirty="0" smtClean="0"/>
        </a:p>
        <a:p>
          <a:pPr lvl="0" algn="l" defTabSz="622300">
            <a:lnSpc>
              <a:spcPct val="90000"/>
            </a:lnSpc>
            <a:spcBef>
              <a:spcPct val="0"/>
            </a:spcBef>
            <a:spcAft>
              <a:spcPct val="35000"/>
            </a:spcAft>
          </a:pPr>
          <a:r>
            <a:rPr lang="en-US" sz="1400" kern="1200" dirty="0" smtClean="0"/>
            <a:t>Savings Est.  7-10% total annual specialty (med/rx)</a:t>
          </a:r>
        </a:p>
      </dsp:txBody>
      <dsp:txXfrm>
        <a:off x="5915374" y="677109"/>
        <a:ext cx="2310994" cy="202572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6F440-2823-4C64-90DC-424F764CC053}">
      <dsp:nvSpPr>
        <dsp:cNvPr id="0" name=""/>
        <dsp:cNvSpPr/>
      </dsp:nvSpPr>
      <dsp:spPr>
        <a:xfrm rot="5400000">
          <a:off x="513948" y="1312414"/>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0F13D7C-AB8E-42C6-86E7-130748AF01C3}">
      <dsp:nvSpPr>
        <dsp:cNvPr id="0" name=""/>
        <dsp:cNvSpPr/>
      </dsp:nvSpPr>
      <dsp:spPr>
        <a:xfrm>
          <a:off x="257157" y="2077240"/>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Compounds</a:t>
          </a:r>
        </a:p>
        <a:p>
          <a:pPr lvl="0" algn="l" defTabSz="933450">
            <a:lnSpc>
              <a:spcPct val="90000"/>
            </a:lnSpc>
            <a:spcBef>
              <a:spcPct val="0"/>
            </a:spcBef>
            <a:spcAft>
              <a:spcPct val="35000"/>
            </a:spcAft>
          </a:pPr>
          <a:r>
            <a:rPr lang="en-US" sz="2100" kern="1200" dirty="0" smtClean="0"/>
            <a:t>FWA</a:t>
          </a:r>
        </a:p>
        <a:p>
          <a:pPr lvl="0" algn="l" defTabSz="933450">
            <a:lnSpc>
              <a:spcPct val="90000"/>
            </a:lnSpc>
            <a:spcBef>
              <a:spcPct val="0"/>
            </a:spcBef>
            <a:spcAft>
              <a:spcPct val="35000"/>
            </a:spcAft>
          </a:pPr>
          <a:r>
            <a:rPr lang="en-US" sz="2100" kern="1200" dirty="0" smtClean="0"/>
            <a:t>Managed Formulary	</a:t>
          </a:r>
          <a:endParaRPr lang="en-US" sz="2100" kern="1200" dirty="0"/>
        </a:p>
      </dsp:txBody>
      <dsp:txXfrm>
        <a:off x="257157" y="2077240"/>
        <a:ext cx="2310994" cy="2025722"/>
      </dsp:txXfrm>
    </dsp:sp>
    <dsp:sp modelId="{C1FC61F0-2186-4946-8345-95B3C8D6A9B2}">
      <dsp:nvSpPr>
        <dsp:cNvPr id="0" name=""/>
        <dsp:cNvSpPr/>
      </dsp:nvSpPr>
      <dsp:spPr>
        <a:xfrm>
          <a:off x="2132115" y="1123959"/>
          <a:ext cx="436036" cy="43603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010E14-A8F5-4B54-90BE-AB42FF3FD511}">
      <dsp:nvSpPr>
        <dsp:cNvPr id="0" name=""/>
        <dsp:cNvSpPr/>
      </dsp:nvSpPr>
      <dsp:spPr>
        <a:xfrm rot="5400000">
          <a:off x="3343056" y="612348"/>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805222-7ED5-4417-95AA-4B611C00CE29}">
      <dsp:nvSpPr>
        <dsp:cNvPr id="0" name=""/>
        <dsp:cNvSpPr/>
      </dsp:nvSpPr>
      <dsp:spPr>
        <a:xfrm>
          <a:off x="3086266" y="1377174"/>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Competitive Bidding</a:t>
          </a:r>
        </a:p>
        <a:p>
          <a:pPr lvl="0" algn="l" defTabSz="933450">
            <a:lnSpc>
              <a:spcPct val="90000"/>
            </a:lnSpc>
            <a:spcBef>
              <a:spcPct val="0"/>
            </a:spcBef>
            <a:spcAft>
              <a:spcPct val="35000"/>
            </a:spcAft>
          </a:pPr>
          <a:r>
            <a:rPr lang="en-US" sz="2100" kern="1200" dirty="0" smtClean="0"/>
            <a:t>Reference Pricing</a:t>
          </a:r>
        </a:p>
        <a:p>
          <a:pPr lvl="0" algn="l" defTabSz="933450">
            <a:lnSpc>
              <a:spcPct val="90000"/>
            </a:lnSpc>
            <a:spcBef>
              <a:spcPct val="0"/>
            </a:spcBef>
            <a:spcAft>
              <a:spcPct val="35000"/>
            </a:spcAft>
          </a:pPr>
          <a:r>
            <a:rPr lang="en-US" sz="2100" kern="1200" dirty="0" smtClean="0"/>
            <a:t>Check Rx</a:t>
          </a:r>
        </a:p>
        <a:p>
          <a:pPr lvl="0" algn="l" defTabSz="933450">
            <a:lnSpc>
              <a:spcPct val="90000"/>
            </a:lnSpc>
            <a:spcBef>
              <a:spcPct val="0"/>
            </a:spcBef>
            <a:spcAft>
              <a:spcPct val="35000"/>
            </a:spcAft>
          </a:pPr>
          <a:r>
            <a:rPr lang="en-US" sz="2100" kern="1200" dirty="0" smtClean="0"/>
            <a:t>	</a:t>
          </a:r>
          <a:endParaRPr lang="en-US" sz="2100" kern="1200" dirty="0"/>
        </a:p>
      </dsp:txBody>
      <dsp:txXfrm>
        <a:off x="3086266" y="1377174"/>
        <a:ext cx="2310994" cy="2025722"/>
      </dsp:txXfrm>
    </dsp:sp>
    <dsp:sp modelId="{8C73DBA9-6C47-4100-A2E3-3C33F786BB95}">
      <dsp:nvSpPr>
        <dsp:cNvPr id="0" name=""/>
        <dsp:cNvSpPr/>
      </dsp:nvSpPr>
      <dsp:spPr>
        <a:xfrm>
          <a:off x="4961224" y="423894"/>
          <a:ext cx="436036" cy="436036"/>
        </a:xfrm>
        <a:prstGeom prst="triangle">
          <a:avLst>
            <a:gd name="adj" fmla="val 100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A04337-0A12-47FF-A422-8B9AA8AB9540}">
      <dsp:nvSpPr>
        <dsp:cNvPr id="0" name=""/>
        <dsp:cNvSpPr/>
      </dsp:nvSpPr>
      <dsp:spPr>
        <a:xfrm rot="5400000">
          <a:off x="6172165" y="-87716"/>
          <a:ext cx="1538357" cy="2559791"/>
        </a:xfrm>
        <a:prstGeom prst="corner">
          <a:avLst>
            <a:gd name="adj1" fmla="val 16120"/>
            <a:gd name="adj2" fmla="val 1611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0453AE-8DCB-4CFB-9699-F2BF45193CFD}">
      <dsp:nvSpPr>
        <dsp:cNvPr id="0" name=""/>
        <dsp:cNvSpPr/>
      </dsp:nvSpPr>
      <dsp:spPr>
        <a:xfrm>
          <a:off x="5915374" y="677109"/>
          <a:ext cx="2310994" cy="20257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lvl="0" algn="l" defTabSz="933450">
            <a:lnSpc>
              <a:spcPct val="90000"/>
            </a:lnSpc>
            <a:spcBef>
              <a:spcPct val="0"/>
            </a:spcBef>
            <a:spcAft>
              <a:spcPct val="35000"/>
            </a:spcAft>
          </a:pPr>
          <a:r>
            <a:rPr lang="en-US" sz="2100" kern="1200" dirty="0" smtClean="0"/>
            <a:t>Medical Specialty Program</a:t>
          </a:r>
          <a:endParaRPr lang="en-US" sz="2100" kern="1200" dirty="0"/>
        </a:p>
      </dsp:txBody>
      <dsp:txXfrm>
        <a:off x="5915374" y="677109"/>
        <a:ext cx="2310994" cy="2025722"/>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B850F61-1619-4E41-AE6C-69ECCF1D9F78}" type="datetimeFigureOut">
              <a:rPr lang="en-US" smtClean="0"/>
              <a:pPr/>
              <a:t>7/17/2014</a:t>
            </a:fld>
            <a:endParaRPr lang="en-US" dirty="0"/>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A25A7DCD-932A-49D0-8481-5598C3E6BCAA}" type="slidenum">
              <a:rPr lang="en-US" smtClean="0"/>
              <a:pPr/>
              <a:t>‹#›</a:t>
            </a:fld>
            <a:endParaRPr lang="en-US" dirty="0"/>
          </a:p>
        </p:txBody>
      </p:sp>
    </p:spTree>
    <p:extLst>
      <p:ext uri="{BB962C8B-B14F-4D97-AF65-F5344CB8AC3E}">
        <p14:creationId xmlns:p14="http://schemas.microsoft.com/office/powerpoint/2010/main" val="2954434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8B5ECFA3-FEA0-43D0-87E3-53F6E698E5FB}" type="datetimeFigureOut">
              <a:rPr lang="en-US" smtClean="0"/>
              <a:pPr/>
              <a:t>7/17/2014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1D0FC0BB-000C-4316-87A4-0C0C1B790140}" type="slidenum">
              <a:rPr lang="en-US" smtClean="0"/>
              <a:pPr/>
              <a:t>‹#›</a:t>
            </a:fld>
            <a:endParaRPr lang="en-US" dirty="0"/>
          </a:p>
        </p:txBody>
      </p:sp>
    </p:spTree>
    <p:extLst>
      <p:ext uri="{BB962C8B-B14F-4D97-AF65-F5344CB8AC3E}">
        <p14:creationId xmlns:p14="http://schemas.microsoft.com/office/powerpoint/2010/main" val="760494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57C1A46-3357-4EB0-ADB7-336D5E3D44DD}" type="slidenum">
              <a:rPr lang="en-US" smtClean="0"/>
              <a:pPr/>
              <a:t>1</a:t>
            </a:fld>
            <a:endParaRPr lang="en-US" dirty="0"/>
          </a:p>
        </p:txBody>
      </p:sp>
    </p:spTree>
    <p:extLst>
      <p:ext uri="{BB962C8B-B14F-4D97-AF65-F5344CB8AC3E}">
        <p14:creationId xmlns:p14="http://schemas.microsoft.com/office/powerpoint/2010/main" val="5991650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D0FC0BB-000C-4316-87A4-0C0C1B790140}" type="slidenum">
              <a:rPr lang="en-US" smtClean="0"/>
              <a:pPr/>
              <a:t>17</a:t>
            </a:fld>
            <a:endParaRPr lang="en-US" dirty="0"/>
          </a:p>
        </p:txBody>
      </p:sp>
    </p:spTree>
    <p:extLst>
      <p:ext uri="{BB962C8B-B14F-4D97-AF65-F5344CB8AC3E}">
        <p14:creationId xmlns:p14="http://schemas.microsoft.com/office/powerpoint/2010/main" val="11558878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EE693E-C900-4B43-AF89-425FB5D596A4}" type="datetime1">
              <a:rPr lang="en-US" smtClean="0"/>
              <a:pPr/>
              <a:t>7/17/2014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22318999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33600" y="-23602"/>
            <a:ext cx="7010400" cy="861802"/>
          </a:xfr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a:solidFill>
                  <a:srgbClr val="0B1C62"/>
                </a:solidFill>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A1609FC0-7B9A-4B50-84BE-EACC181BD598}" type="datetime1">
              <a:rPr lang="en-US" smtClean="0"/>
              <a:pPr/>
              <a:t>7/17/2014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10002526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E78DC49-B6E1-4140-B338-2529C4B799D2}" type="datetime1">
              <a:rPr lang="en-US" smtClean="0"/>
              <a:pPr/>
              <a:t>7/17/2014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180128651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209800" y="0"/>
            <a:ext cx="6934200" cy="838200"/>
          </a:xfrm>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solidFill>
                  <a:srgbClr val="0B1C62"/>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0B1C62"/>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73F7CC0E-9E37-4C28-8FDE-C7A0C5A639ED}" type="datetime1">
              <a:rPr lang="en-US" smtClean="0"/>
              <a:pPr/>
              <a:t>7/17/2014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401791840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33600" y="0"/>
            <a:ext cx="7010400" cy="838200"/>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B1C6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0B1C62"/>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0B1C6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0B1C62"/>
                </a:solidFill>
              </a:defRPr>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F88C1B77-F41F-4D66-B589-C119A4297FBF}" type="datetime1">
              <a:rPr lang="en-US" smtClean="0"/>
              <a:pPr/>
              <a:t>7/17/2014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419423730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133600" y="0"/>
            <a:ext cx="7010400" cy="838200"/>
          </a:xfrm>
        </p:spPr>
        <p:txBody>
          <a:bodyPr/>
          <a:lstStyle>
            <a:lvl1pPr>
              <a:defRPr>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F6CB08DE-50EE-468B-A87B-5407D3C76D83}" type="datetime1">
              <a:rPr lang="en-US" smtClean="0"/>
              <a:pPr/>
              <a:t>7/17/2014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189368223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1B8C29-887D-41C0-B2D4-50C767EF9704}" type="datetime1">
              <a:rPr lang="en-US" smtClean="0"/>
              <a:pPr/>
              <a:t>7/17/2014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345468018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47800"/>
            <a:ext cx="5111750" cy="46783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AFF9428B-10EA-473E-8BDD-545E1E323FB1}" type="datetime1">
              <a:rPr lang="en-US" smtClean="0"/>
              <a:pPr/>
              <a:t>7/17/2014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4154384530"/>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219199"/>
            <a:ext cx="5486400" cy="35083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DE71F39-9220-457A-A61F-B36FC57A2663}" type="datetime1">
              <a:rPr lang="en-US" smtClean="0"/>
              <a:pPr/>
              <a:t>7/17/2014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4162145529"/>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133600" y="0"/>
            <a:ext cx="6934200" cy="838200"/>
          </a:xfrm>
        </p:spPr>
        <p:txBody>
          <a:bodyPr/>
          <a:lstStyle>
            <a:lvl1pPr>
              <a:defRPr>
                <a:solidFill>
                  <a:schemeClr val="bg1"/>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0E56187-F565-4DE7-97D3-144167FDA03F}" type="datetime1">
              <a:rPr lang="en-US" smtClean="0"/>
              <a:pPr/>
              <a:t>7/17/2014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114306849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DFB331-B7E0-4EFB-8959-EE5823FACEC3}" type="datetime1">
              <a:rPr lang="en-US" smtClean="0"/>
              <a:pPr/>
              <a:t>7/17/2014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62487C-E2FA-478B-BDFB-B32EF16348FB}" type="slidenum">
              <a:rPr lang="en-US" smtClean="0"/>
              <a:pPr/>
              <a:t>‹#›</a:t>
            </a:fld>
            <a:endParaRPr lang="en-US" dirty="0"/>
          </a:p>
        </p:txBody>
      </p:sp>
    </p:spTree>
    <p:extLst>
      <p:ext uri="{BB962C8B-B14F-4D97-AF65-F5344CB8AC3E}">
        <p14:creationId xmlns:p14="http://schemas.microsoft.com/office/powerpoint/2010/main" val="29828881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ounded Rectangle 10"/>
          <p:cNvSpPr>
            <a:spLocks noChangeArrowheads="1" noChangeShapeType="1"/>
          </p:cNvSpPr>
          <p:nvPr userDrawn="1"/>
        </p:nvSpPr>
        <p:spPr bwMode="auto">
          <a:xfrm>
            <a:off x="8792" y="0"/>
            <a:ext cx="9135208" cy="6858000"/>
          </a:xfrm>
          <a:prstGeom prst="roundRect">
            <a:avLst>
              <a:gd name="adj" fmla="val 4085"/>
            </a:avLst>
          </a:prstGeom>
          <a:solidFill>
            <a:srgbClr val="0B1C62"/>
          </a:solidFill>
          <a:ln>
            <a:noFill/>
          </a:ln>
          <a:effectLst/>
          <a:extLst>
            <a:ext uri="{91240B29-F687-4F45-9708-019B960494DF}">
              <a14:hiddenLine xmlns:a14="http://schemas.microsoft.com/office/drawing/2010/main" w="9525" algn="in">
                <a:solidFill>
                  <a:schemeClr val="dk1">
                    <a:lumMod val="0"/>
                    <a:lumOff val="0"/>
                  </a:schemeClr>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rot="0" vert="horz" wrap="square" lIns="36576" tIns="36576" rIns="36576" bIns="36576" anchor="t" anchorCtr="0" upright="1">
            <a:noAutofit/>
          </a:bodyPr>
          <a:lstStyle/>
          <a:p>
            <a:pPr marL="0" marR="0">
              <a:spcBef>
                <a:spcPts val="0"/>
              </a:spcBef>
              <a:spcAft>
                <a:spcPts val="0"/>
              </a:spcAft>
            </a:pPr>
            <a:r>
              <a:rPr lang="en-US" sz="1100" dirty="0">
                <a:effectLst/>
                <a:latin typeface="Calibri"/>
                <a:ea typeface="Calibri"/>
              </a:rPr>
              <a:t> </a:t>
            </a:r>
          </a:p>
        </p:txBody>
      </p:sp>
      <p:sp>
        <p:nvSpPr>
          <p:cNvPr id="2" name="Title Placeholder 1"/>
          <p:cNvSpPr>
            <a:spLocks noGrp="1"/>
          </p:cNvSpPr>
          <p:nvPr>
            <p:ph type="title"/>
          </p:nvPr>
        </p:nvSpPr>
        <p:spPr>
          <a:xfrm>
            <a:off x="2597490" y="0"/>
            <a:ext cx="6546510" cy="8382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D953C2-362B-4F9A-A319-CE5123484229}" type="datetime1">
              <a:rPr lang="en-US" smtClean="0"/>
              <a:pPr/>
              <a:t>7/17/2014</a:t>
            </a:fld>
            <a:endParaRPr lang="en-US" dirty="0"/>
          </a:p>
        </p:txBody>
      </p:sp>
      <p:sp>
        <p:nvSpPr>
          <p:cNvPr id="12" name="Rounded Rectangle 11"/>
          <p:cNvSpPr>
            <a:spLocks noChangeArrowheads="1" noChangeShapeType="1"/>
          </p:cNvSpPr>
          <p:nvPr userDrawn="1"/>
        </p:nvSpPr>
        <p:spPr bwMode="auto">
          <a:xfrm>
            <a:off x="76201" y="76200"/>
            <a:ext cx="1447800" cy="6781800"/>
          </a:xfrm>
          <a:prstGeom prst="roundRect">
            <a:avLst>
              <a:gd name="adj" fmla="val 12347"/>
            </a:avLst>
          </a:prstGeom>
          <a:solidFill>
            <a:srgbClr val="C1A682"/>
          </a:solidFill>
          <a:ln>
            <a:noFill/>
          </a:ln>
          <a:effectLst/>
          <a:extLst>
            <a:ext uri="{91240B29-F687-4F45-9708-019B960494DF}">
              <a14:hiddenLine xmlns:a14="http://schemas.microsoft.com/office/drawing/2010/main" w="28575" algn="in">
                <a:solidFill>
                  <a:srgbClr val="FFFFFF"/>
                </a:solidFill>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rot="0" vert="horz" wrap="square" lIns="36576" tIns="36576" rIns="36576" bIns="36576" anchor="t" anchorCtr="0" upright="1">
            <a:noAutofit/>
          </a:bodyPr>
          <a:lstStyle/>
          <a:p>
            <a:pPr marL="0" marR="0">
              <a:spcBef>
                <a:spcPts val="0"/>
              </a:spcBef>
              <a:spcAft>
                <a:spcPts val="0"/>
              </a:spcAft>
            </a:pPr>
            <a:r>
              <a:rPr lang="en-US" sz="1100" dirty="0">
                <a:effectLst/>
                <a:latin typeface="Calibri"/>
                <a:ea typeface="Calibri"/>
              </a:rPr>
              <a:t> </a:t>
            </a:r>
          </a:p>
          <a:p>
            <a:pPr marL="0" marR="0">
              <a:spcBef>
                <a:spcPts val="0"/>
              </a:spcBef>
              <a:spcAft>
                <a:spcPts val="0"/>
              </a:spcAft>
            </a:pPr>
            <a:r>
              <a:rPr lang="en-US" sz="1100" dirty="0">
                <a:effectLst/>
                <a:latin typeface="Calibri"/>
                <a:ea typeface="Calibri"/>
              </a:rPr>
              <a:t> </a:t>
            </a:r>
          </a:p>
          <a:p>
            <a:pPr marL="0" marR="0">
              <a:spcBef>
                <a:spcPts val="0"/>
              </a:spcBef>
              <a:spcAft>
                <a:spcPts val="0"/>
              </a:spcAft>
            </a:pPr>
            <a:r>
              <a:rPr lang="en-US" sz="1100" dirty="0">
                <a:effectLst/>
                <a:latin typeface="Calibri"/>
                <a:ea typeface="Calibri"/>
              </a:rPr>
              <a:t> </a:t>
            </a:r>
          </a:p>
          <a:p>
            <a:pPr marL="0" marR="0">
              <a:spcBef>
                <a:spcPts val="0"/>
              </a:spcBef>
              <a:spcAft>
                <a:spcPts val="0"/>
              </a:spcAft>
            </a:pPr>
            <a:r>
              <a:rPr lang="en-US" sz="1100" dirty="0">
                <a:effectLst/>
                <a:latin typeface="Calibri"/>
                <a:ea typeface="Calibri"/>
              </a:rPr>
              <a:t> </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62487C-E2FA-478B-BDFB-B32EF16348FB}" type="slidenum">
              <a:rPr lang="en-US" smtClean="0"/>
              <a:pPr/>
              <a:t>‹#›</a:t>
            </a:fld>
            <a:endParaRPr lang="en-US" dirty="0"/>
          </a:p>
        </p:txBody>
      </p:sp>
      <p:sp>
        <p:nvSpPr>
          <p:cNvPr id="13" name="Rounded Rectangle 12"/>
          <p:cNvSpPr>
            <a:spLocks noChangeArrowheads="1" noChangeShapeType="1"/>
          </p:cNvSpPr>
          <p:nvPr userDrawn="1"/>
        </p:nvSpPr>
        <p:spPr bwMode="auto">
          <a:xfrm>
            <a:off x="176213" y="838200"/>
            <a:ext cx="8967787" cy="6019800"/>
          </a:xfrm>
          <a:prstGeom prst="roundRect">
            <a:avLst>
              <a:gd name="adj" fmla="val 3935"/>
            </a:avLst>
          </a:prstGeom>
          <a:solidFill>
            <a:srgbClr val="FFFFFF"/>
          </a:solidFill>
          <a:ln>
            <a:noFill/>
          </a:ln>
          <a:effectLst/>
          <a:extLst>
            <a:ext uri="{91240B29-F687-4F45-9708-019B960494DF}">
              <a14:hiddenLine xmlns:a14="http://schemas.microsoft.com/office/drawing/2010/main" w="28575" algn="in">
                <a:solidFill>
                  <a:srgbClr val="0D1F6D"/>
                </a:solidFill>
                <a:prstDash val="dash"/>
                <a:round/>
                <a:headEnd/>
                <a:tailEnd/>
              </a14:hiddenLine>
            </a:ext>
            <a:ext uri="{AF507438-7753-43E0-B8FC-AC1667EBCBE1}">
              <a14:hiddenEffects xmlns:a14="http://schemas.microsoft.com/office/drawing/2010/main">
                <a:effectLst>
                  <a:outerShdw dist="35921" dir="2700000" algn="ctr" rotWithShape="0">
                    <a:srgbClr val="CCCCCC"/>
                  </a:outerShdw>
                </a:effectLst>
              </a14:hiddenEffects>
            </a:ext>
          </a:extLst>
        </p:spPr>
        <p:txBody>
          <a:bodyPr rot="0" vert="horz" wrap="square" lIns="36576" tIns="36576" rIns="36576" bIns="36576" anchor="t" anchorCtr="0" upright="1">
            <a:noAutofit/>
          </a:bodyPr>
          <a:lstStyle/>
          <a:p>
            <a:endParaRPr lang="en-US" dirty="0"/>
          </a:p>
        </p:txBody>
      </p:sp>
      <p:pic>
        <p:nvPicPr>
          <p:cNvPr id="1028" name="Picture 4"/>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144460" y="270763"/>
            <a:ext cx="1944927" cy="415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1387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0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15016B"/>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p:cNvSpPr txBox="1">
            <a:spLocks/>
          </p:cNvSpPr>
          <p:nvPr/>
        </p:nvSpPr>
        <p:spPr>
          <a:xfrm>
            <a:off x="599440" y="1447800"/>
            <a:ext cx="7858760" cy="5029200"/>
          </a:xfrm>
          <a:prstGeom prst="rect">
            <a:avLst/>
          </a:prstGeom>
          <a:ex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R="45720" algn="l">
              <a:buClr>
                <a:schemeClr val="accent3"/>
              </a:buClr>
              <a:buSzPct val="95000"/>
              <a:defRPr/>
            </a:pPr>
            <a:r>
              <a:rPr lang="en-US" sz="3600" b="1" dirty="0" smtClean="0">
                <a:latin typeface="+mn-lt"/>
              </a:rPr>
              <a:t>Pharmacy Benefit Savings Study </a:t>
            </a:r>
            <a:r>
              <a:rPr lang="en-US" sz="2800" b="1" dirty="0" smtClean="0">
                <a:latin typeface="+mn-lt"/>
              </a:rPr>
              <a:t>for the </a:t>
            </a:r>
            <a:r>
              <a:rPr lang="en-US" sz="5400" b="1" dirty="0" smtClean="0">
                <a:solidFill>
                  <a:schemeClr val="accent1"/>
                </a:solidFill>
                <a:latin typeface="+mn-lt"/>
              </a:rPr>
              <a:t>FELRA &amp; UFCW </a:t>
            </a:r>
          </a:p>
          <a:p>
            <a:pPr marR="45720" algn="l">
              <a:buClr>
                <a:schemeClr val="accent3"/>
              </a:buClr>
              <a:buSzPct val="95000"/>
              <a:defRPr/>
            </a:pPr>
            <a:r>
              <a:rPr lang="en-US" sz="5400" b="1" dirty="0" smtClean="0">
                <a:solidFill>
                  <a:schemeClr val="accent1"/>
                </a:solidFill>
                <a:latin typeface="+mn-lt"/>
              </a:rPr>
              <a:t>Health &amp; Welfare Fund</a:t>
            </a:r>
            <a:endParaRPr lang="en-US" sz="5400" dirty="0" smtClean="0">
              <a:solidFill>
                <a:schemeClr val="accent1"/>
              </a:solidFill>
            </a:endParaRPr>
          </a:p>
          <a:p>
            <a:pPr algn="l">
              <a:spcBef>
                <a:spcPct val="20000"/>
              </a:spcBef>
              <a:buClr>
                <a:srgbClr val="DF8103"/>
              </a:buClr>
              <a:buSzPct val="95000"/>
            </a:pPr>
            <a:endParaRPr lang="en-US" sz="2000" dirty="0">
              <a:solidFill>
                <a:schemeClr val="accent1"/>
              </a:solidFill>
            </a:endParaRPr>
          </a:p>
          <a:p>
            <a:pPr marR="45720" algn="l">
              <a:buClr>
                <a:schemeClr val="accent3"/>
              </a:buClr>
              <a:buSzPct val="95000"/>
              <a:defRPr/>
            </a:pPr>
            <a:endParaRPr lang="en-US" sz="1100" b="1" dirty="0" smtClean="0">
              <a:solidFill>
                <a:schemeClr val="accent2">
                  <a:lumMod val="10000"/>
                </a:schemeClr>
              </a:solidFill>
            </a:endParaRPr>
          </a:p>
          <a:p>
            <a:pPr marR="45720" algn="l">
              <a:buClr>
                <a:schemeClr val="accent3"/>
              </a:buClr>
              <a:buSzPct val="95000"/>
              <a:defRPr/>
            </a:pPr>
            <a:endParaRPr lang="en-US" sz="1100" b="1" dirty="0">
              <a:solidFill>
                <a:schemeClr val="accent2">
                  <a:lumMod val="10000"/>
                </a:schemeClr>
              </a:solidFill>
            </a:endParaRPr>
          </a:p>
          <a:p>
            <a:pPr marR="45720" algn="l">
              <a:buClr>
                <a:schemeClr val="accent3"/>
              </a:buClr>
              <a:buSzPct val="95000"/>
              <a:defRPr/>
            </a:pPr>
            <a:endParaRPr lang="en-US" sz="1100" b="1" dirty="0" smtClean="0">
              <a:solidFill>
                <a:schemeClr val="accent2">
                  <a:lumMod val="10000"/>
                </a:schemeClr>
              </a:solidFill>
            </a:endParaRPr>
          </a:p>
          <a:p>
            <a:pPr marR="45720" algn="l">
              <a:buClr>
                <a:schemeClr val="accent3"/>
              </a:buClr>
              <a:buSzPct val="95000"/>
              <a:defRPr/>
            </a:pPr>
            <a:endParaRPr lang="en-US" sz="1100" b="1" dirty="0">
              <a:solidFill>
                <a:schemeClr val="accent2">
                  <a:lumMod val="10000"/>
                </a:schemeClr>
              </a:solidFill>
            </a:endParaRPr>
          </a:p>
          <a:p>
            <a:pPr marR="45720" algn="l">
              <a:buClr>
                <a:schemeClr val="accent3"/>
              </a:buClr>
              <a:buSzPct val="95000"/>
              <a:defRPr/>
            </a:pPr>
            <a:endParaRPr lang="en-US" sz="2000" b="1" dirty="0" smtClean="0">
              <a:solidFill>
                <a:schemeClr val="accent2">
                  <a:lumMod val="10000"/>
                </a:schemeClr>
              </a:solidFill>
            </a:endParaRPr>
          </a:p>
          <a:p>
            <a:pPr marR="45720" algn="l">
              <a:buClr>
                <a:schemeClr val="accent3"/>
              </a:buClr>
              <a:buSzPct val="95000"/>
              <a:defRPr/>
            </a:pPr>
            <a:endParaRPr lang="en-US" sz="2000" b="1" dirty="0" smtClean="0">
              <a:solidFill>
                <a:schemeClr val="accent2">
                  <a:lumMod val="10000"/>
                </a:schemeClr>
              </a:solidFill>
            </a:endParaRPr>
          </a:p>
          <a:p>
            <a:pPr marR="45720" algn="l">
              <a:buClr>
                <a:schemeClr val="accent3"/>
              </a:buClr>
              <a:buSzPct val="95000"/>
              <a:defRPr/>
            </a:pPr>
            <a:r>
              <a:rPr lang="en-US" sz="2000" b="1" dirty="0" smtClean="0">
                <a:solidFill>
                  <a:schemeClr val="accent2">
                    <a:lumMod val="10000"/>
                  </a:schemeClr>
                </a:solidFill>
              </a:rPr>
              <a:t>July 18, 2014</a:t>
            </a:r>
            <a:endParaRPr lang="en-US" sz="2000" b="1" dirty="0">
              <a:solidFill>
                <a:schemeClr val="accent2">
                  <a:lumMod val="10000"/>
                </a:schemeClr>
              </a:solidFill>
            </a:endParaRPr>
          </a:p>
          <a:p>
            <a:pPr marR="45720" algn="l">
              <a:buClr>
                <a:schemeClr val="accent3"/>
              </a:buClr>
              <a:buSzPct val="95000"/>
              <a:defRPr/>
            </a:pPr>
            <a:endParaRPr lang="en-US" sz="1100" b="1" dirty="0" smtClean="0">
              <a:solidFill>
                <a:schemeClr val="accent2">
                  <a:lumMod val="10000"/>
                </a:schemeClr>
              </a:solidFill>
            </a:endParaRPr>
          </a:p>
          <a:p>
            <a:pPr marR="45720" algn="l">
              <a:buClr>
                <a:schemeClr val="accent3"/>
              </a:buClr>
              <a:buSzPct val="95000"/>
              <a:defRPr/>
            </a:pPr>
            <a:endParaRPr lang="en-US" sz="1400" i="1" dirty="0" smtClean="0">
              <a:solidFill>
                <a:schemeClr val="accent1"/>
              </a:solidFill>
            </a:endParaRPr>
          </a:p>
          <a:p>
            <a:pPr marR="45720" algn="l">
              <a:buClr>
                <a:schemeClr val="accent3"/>
              </a:buClr>
              <a:buSzPct val="95000"/>
              <a:defRPr/>
            </a:pPr>
            <a:r>
              <a:rPr lang="en-US" sz="1400" b="1" dirty="0" smtClean="0">
                <a:solidFill>
                  <a:schemeClr val="accent2">
                    <a:lumMod val="10000"/>
                  </a:schemeClr>
                </a:solidFill>
              </a:rPr>
              <a:t>Nancy Eid, </a:t>
            </a:r>
            <a:r>
              <a:rPr lang="en-US" sz="1400" b="1" dirty="0" smtClean="0">
                <a:solidFill>
                  <a:schemeClr val="accent1"/>
                </a:solidFill>
              </a:rPr>
              <a:t>Principal Pharmacy Advisor</a:t>
            </a:r>
          </a:p>
          <a:p>
            <a:pPr marR="45720" algn="l">
              <a:buClr>
                <a:schemeClr val="accent3"/>
              </a:buClr>
              <a:buSzPct val="95000"/>
              <a:defRPr/>
            </a:pPr>
            <a:r>
              <a:rPr lang="en-US" sz="1200" i="1" dirty="0" smtClean="0">
                <a:solidFill>
                  <a:schemeClr val="accent1"/>
                </a:solidFill>
              </a:rPr>
              <a:t>Nancy@ConsultHeritageRx.com; tel 612.281.9195</a:t>
            </a:r>
          </a:p>
          <a:p>
            <a:pPr marR="45720" algn="l">
              <a:buClr>
                <a:schemeClr val="accent3"/>
              </a:buClr>
              <a:buSzPct val="95000"/>
              <a:defRPr/>
            </a:pPr>
            <a:endParaRPr lang="en-US" sz="1200" i="1" dirty="0">
              <a:solidFill>
                <a:schemeClr val="accent1"/>
              </a:solidFill>
            </a:endParaRPr>
          </a:p>
          <a:p>
            <a:pPr marR="45720" algn="l">
              <a:buClr>
                <a:schemeClr val="accent3"/>
              </a:buClr>
              <a:buSzPct val="95000"/>
              <a:defRPr/>
            </a:pPr>
            <a:endParaRPr lang="en-US" sz="1200" i="1" dirty="0">
              <a:solidFill>
                <a:schemeClr val="accent1"/>
              </a:solidFill>
            </a:endParaRPr>
          </a:p>
          <a:p>
            <a:pPr marR="45720">
              <a:buClr>
                <a:schemeClr val="accent3"/>
              </a:buClr>
              <a:buSzPct val="95000"/>
              <a:defRPr/>
            </a:pPr>
            <a:endParaRPr lang="en-US" sz="3600" b="1" u="sng" dirty="0">
              <a:latin typeface="+mn-lt"/>
            </a:endParaRPr>
          </a:p>
        </p:txBody>
      </p:sp>
    </p:spTree>
    <p:extLst>
      <p:ext uri="{BB962C8B-B14F-4D97-AF65-F5344CB8AC3E}">
        <p14:creationId xmlns:p14="http://schemas.microsoft.com/office/powerpoint/2010/main" val="21082414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dirty="0" smtClean="0"/>
              <a:t>Study analysis and methodology</a:t>
            </a:r>
          </a:p>
          <a:p>
            <a:r>
              <a:rPr lang="en-US" dirty="0" smtClean="0"/>
              <a:t>Data Sources</a:t>
            </a:r>
          </a:p>
          <a:p>
            <a:pPr lvl="1"/>
            <a:r>
              <a:rPr lang="en-US" dirty="0" smtClean="0"/>
              <a:t>2013 FELRA Fund Utilization and Cost Trends</a:t>
            </a:r>
          </a:p>
          <a:p>
            <a:pPr lvl="1"/>
            <a:r>
              <a:rPr lang="en-US" dirty="0" smtClean="0"/>
              <a:t>Safeway Health </a:t>
            </a:r>
          </a:p>
          <a:p>
            <a:r>
              <a:rPr lang="en-US" dirty="0" smtClean="0"/>
              <a:t>View of the Savings, Member Impact</a:t>
            </a:r>
          </a:p>
          <a:p>
            <a:r>
              <a:rPr lang="en-US" dirty="0" smtClean="0"/>
              <a:t>Recommendations</a:t>
            </a:r>
          </a:p>
          <a:p>
            <a:r>
              <a:rPr lang="en-US" dirty="0" smtClean="0"/>
              <a:t>Next Steps</a:t>
            </a:r>
          </a:p>
        </p:txBody>
      </p:sp>
      <p:sp>
        <p:nvSpPr>
          <p:cNvPr id="4" name="Slide Number Placeholder 3"/>
          <p:cNvSpPr>
            <a:spLocks noGrp="1"/>
          </p:cNvSpPr>
          <p:nvPr>
            <p:ph type="sldNum" sz="quarter" idx="12"/>
          </p:nvPr>
        </p:nvSpPr>
        <p:spPr/>
        <p:txBody>
          <a:bodyPr/>
          <a:lstStyle/>
          <a:p>
            <a:fld id="{6162487C-E2FA-478B-BDFB-B32EF16348FB}" type="slidenum">
              <a:rPr lang="en-US" smtClean="0"/>
              <a:pPr/>
              <a:t>2</a:t>
            </a:fld>
            <a:endParaRPr lang="en-US" dirty="0"/>
          </a:p>
        </p:txBody>
      </p:sp>
    </p:spTree>
    <p:extLst>
      <p:ext uri="{BB962C8B-B14F-4D97-AF65-F5344CB8AC3E}">
        <p14:creationId xmlns:p14="http://schemas.microsoft.com/office/powerpoint/2010/main" val="2668818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en-US" dirty="0" smtClean="0"/>
              <a:t>Savings Analysis &amp; Results</a:t>
            </a:r>
            <a:endParaRPr lang="en-US" dirty="0"/>
          </a:p>
        </p:txBody>
      </p:sp>
      <p:graphicFrame>
        <p:nvGraphicFramePr>
          <p:cNvPr id="27" name="Content Placeholder 26"/>
          <p:cNvGraphicFramePr>
            <a:graphicFrameLocks noGrp="1"/>
          </p:cNvGraphicFramePr>
          <p:nvPr>
            <p:ph idx="1"/>
            <p:extLst>
              <p:ext uri="{D42A27DB-BD31-4B8C-83A1-F6EECF244321}">
                <p14:modId xmlns:p14="http://schemas.microsoft.com/office/powerpoint/2010/main" val="114898182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6162487C-E2FA-478B-BDFB-B32EF16348FB}" type="slidenum">
              <a:rPr lang="en-US" smtClean="0"/>
              <a:pPr/>
              <a:t>3</a:t>
            </a:fld>
            <a:endParaRPr lang="en-US" dirty="0"/>
          </a:p>
        </p:txBody>
      </p:sp>
      <p:sp>
        <p:nvSpPr>
          <p:cNvPr id="28" name="TextBox 27"/>
          <p:cNvSpPr txBox="1"/>
          <p:nvPr/>
        </p:nvSpPr>
        <p:spPr>
          <a:xfrm>
            <a:off x="990600" y="2819400"/>
            <a:ext cx="1230593"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30-90 Days</a:t>
            </a:r>
            <a:endParaRPr lang="en-US" b="1" dirty="0">
              <a:effectLst>
                <a:outerShdw blurRad="38100" dist="38100" dir="2700000" algn="tl">
                  <a:srgbClr val="000000">
                    <a:alpha val="43137"/>
                  </a:srgbClr>
                </a:outerShdw>
              </a:effectLst>
            </a:endParaRPr>
          </a:p>
        </p:txBody>
      </p:sp>
      <p:sp>
        <p:nvSpPr>
          <p:cNvPr id="29" name="TextBox 28"/>
          <p:cNvSpPr txBox="1"/>
          <p:nvPr/>
        </p:nvSpPr>
        <p:spPr>
          <a:xfrm>
            <a:off x="4038600" y="2209800"/>
            <a:ext cx="1347613"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90-120 Days</a:t>
            </a:r>
            <a:endParaRPr lang="en-US" b="1" dirty="0">
              <a:effectLst>
                <a:outerShdw blurRad="38100" dist="38100" dir="2700000" algn="tl">
                  <a:srgbClr val="000000">
                    <a:alpha val="43137"/>
                  </a:srgbClr>
                </a:outerShdw>
              </a:effectLst>
            </a:endParaRPr>
          </a:p>
        </p:txBody>
      </p:sp>
      <p:sp>
        <p:nvSpPr>
          <p:cNvPr id="30" name="TextBox 29"/>
          <p:cNvSpPr txBox="1"/>
          <p:nvPr/>
        </p:nvSpPr>
        <p:spPr>
          <a:xfrm>
            <a:off x="7010400" y="1524000"/>
            <a:ext cx="1211357" cy="369332"/>
          </a:xfrm>
          <a:prstGeom prst="rect">
            <a:avLst/>
          </a:prstGeom>
          <a:noFill/>
        </p:spPr>
        <p:txBody>
          <a:bodyPr wrap="none" rtlCol="0">
            <a:spAutoFit/>
          </a:bodyPr>
          <a:lstStyle/>
          <a:p>
            <a:r>
              <a:rPr lang="en-US" b="1" dirty="0" smtClean="0">
                <a:effectLst>
                  <a:outerShdw blurRad="38100" dist="38100" dir="2700000" algn="tl">
                    <a:srgbClr val="000000">
                      <a:alpha val="43137"/>
                    </a:srgbClr>
                  </a:outerShdw>
                </a:effectLst>
              </a:rPr>
              <a:t>&gt; 120 Days</a:t>
            </a:r>
            <a:endParaRPr lang="en-US"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3438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2286000"/>
            <a:ext cx="6324600" cy="1470025"/>
          </a:xfrm>
          <a:effectLst>
            <a:innerShdw blurRad="63500" dist="50800" dir="13500000">
              <a:prstClr val="black">
                <a:alpha val="50000"/>
              </a:prstClr>
            </a:innerShdw>
          </a:effectLst>
        </p:spPr>
        <p:style>
          <a:lnRef idx="3">
            <a:schemeClr val="lt1"/>
          </a:lnRef>
          <a:fillRef idx="1">
            <a:schemeClr val="accent1"/>
          </a:fillRef>
          <a:effectRef idx="1">
            <a:schemeClr val="accent1"/>
          </a:effectRef>
          <a:fontRef idx="minor">
            <a:schemeClr val="lt1"/>
          </a:fontRef>
        </p:style>
        <p:txBody>
          <a:bodyPr/>
          <a:lstStyle/>
          <a:p>
            <a:r>
              <a:rPr lang="en-US" dirty="0" smtClean="0">
                <a:solidFill>
                  <a:schemeClr val="bg1"/>
                </a:solidFill>
              </a:rPr>
              <a:t>30-90 Day Solutions</a:t>
            </a:r>
            <a:endParaRPr lang="en-US" dirty="0">
              <a:solidFill>
                <a:schemeClr val="bg1"/>
              </a:solidFill>
            </a:endParaRPr>
          </a:p>
        </p:txBody>
      </p:sp>
      <p:sp>
        <p:nvSpPr>
          <p:cNvPr id="3" name="Subtitle 2"/>
          <p:cNvSpPr>
            <a:spLocks noGrp="1"/>
          </p:cNvSpPr>
          <p:nvPr>
            <p:ph type="subTitle" idx="1"/>
          </p:nvPr>
        </p:nvSpPr>
        <p:spPr>
          <a:xfrm>
            <a:off x="1371600" y="3962400"/>
            <a:ext cx="6400800" cy="1752600"/>
          </a:xfrm>
        </p:spPr>
        <p:txBody>
          <a:bodyPr>
            <a:normAutofit fontScale="55000" lnSpcReduction="20000"/>
          </a:bodyPr>
          <a:lstStyle/>
          <a:p>
            <a:pPr marL="457200" indent="-457200" algn="l">
              <a:buSzPct val="60000"/>
              <a:buFont typeface="Wingdings" panose="05000000000000000000" pitchFamily="2" charset="2"/>
              <a:buChar char="q"/>
            </a:pPr>
            <a:r>
              <a:rPr lang="en-US" sz="5100" b="1" dirty="0" smtClean="0">
                <a:solidFill>
                  <a:schemeClr val="tx2">
                    <a:lumMod val="75000"/>
                  </a:schemeClr>
                </a:solidFill>
              </a:rPr>
              <a:t>Utilization Management Programs:</a:t>
            </a:r>
          </a:p>
          <a:p>
            <a:pPr marL="914400" lvl="1" indent="-457200" algn="l">
              <a:buSzPct val="60000"/>
              <a:buFont typeface="Wingdings" panose="05000000000000000000" pitchFamily="2" charset="2"/>
              <a:buChar char="q"/>
            </a:pPr>
            <a:r>
              <a:rPr lang="en-US" b="1" dirty="0" smtClean="0">
                <a:solidFill>
                  <a:schemeClr val="tx2">
                    <a:lumMod val="75000"/>
                  </a:schemeClr>
                </a:solidFill>
              </a:rPr>
              <a:t>Fraud, Waste &amp; Abuse </a:t>
            </a:r>
          </a:p>
          <a:p>
            <a:pPr marL="914400" lvl="1" indent="-457200" algn="l">
              <a:buSzPct val="60000"/>
              <a:buFont typeface="Wingdings" panose="05000000000000000000" pitchFamily="2" charset="2"/>
              <a:buChar char="q"/>
            </a:pPr>
            <a:r>
              <a:rPr lang="en-US" b="1" dirty="0" smtClean="0">
                <a:solidFill>
                  <a:schemeClr val="tx2">
                    <a:lumMod val="75000"/>
                  </a:schemeClr>
                </a:solidFill>
              </a:rPr>
              <a:t>Compounds</a:t>
            </a:r>
          </a:p>
          <a:p>
            <a:pPr marL="457200" indent="-457200" algn="l">
              <a:buSzPct val="60000"/>
              <a:buFont typeface="Wingdings" panose="05000000000000000000" pitchFamily="2" charset="2"/>
              <a:buChar char="q"/>
            </a:pPr>
            <a:r>
              <a:rPr lang="en-US" sz="5100" b="1" dirty="0" smtClean="0">
                <a:solidFill>
                  <a:schemeClr val="tx2">
                    <a:lumMod val="75000"/>
                  </a:schemeClr>
                </a:solidFill>
              </a:rPr>
              <a:t>Managed Formulary </a:t>
            </a:r>
          </a:p>
        </p:txBody>
      </p:sp>
      <p:sp>
        <p:nvSpPr>
          <p:cNvPr id="4" name="Slide Number Placeholder 3"/>
          <p:cNvSpPr>
            <a:spLocks noGrp="1"/>
          </p:cNvSpPr>
          <p:nvPr>
            <p:ph type="sldNum" sz="quarter" idx="12"/>
          </p:nvPr>
        </p:nvSpPr>
        <p:spPr/>
        <p:txBody>
          <a:bodyPr/>
          <a:lstStyle/>
          <a:p>
            <a:fld id="{6162487C-E2FA-478B-BDFB-B32EF16348FB}" type="slidenum">
              <a:rPr lang="en-US" smtClean="0"/>
              <a:pPr/>
              <a:t>4</a:t>
            </a:fld>
            <a:endParaRPr lang="en-US" dirty="0"/>
          </a:p>
        </p:txBody>
      </p:sp>
    </p:spTree>
    <p:extLst>
      <p:ext uri="{BB962C8B-B14F-4D97-AF65-F5344CB8AC3E}">
        <p14:creationId xmlns:p14="http://schemas.microsoft.com/office/powerpoint/2010/main" val="1385194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Value, High Impact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07699606"/>
              </p:ext>
            </p:extLst>
          </p:nvPr>
        </p:nvGraphicFramePr>
        <p:xfrm>
          <a:off x="304800" y="1143000"/>
          <a:ext cx="8610600" cy="5222240"/>
        </p:xfrm>
        <a:graphic>
          <a:graphicData uri="http://schemas.openxmlformats.org/drawingml/2006/table">
            <a:tbl>
              <a:tblPr firstRow="1" bandRow="1">
                <a:tableStyleId>{5C22544A-7EE6-4342-B048-85BDC9FD1C3A}</a:tableStyleId>
              </a:tblPr>
              <a:tblGrid>
                <a:gridCol w="1195917"/>
                <a:gridCol w="2312105"/>
                <a:gridCol w="2391833"/>
                <a:gridCol w="2710745"/>
              </a:tblGrid>
              <a:tr h="370840">
                <a:tc>
                  <a:txBody>
                    <a:bodyPr/>
                    <a:lstStyle/>
                    <a:p>
                      <a:endParaRPr lang="en-US" dirty="0"/>
                    </a:p>
                  </a:txBody>
                  <a:tcPr/>
                </a:tc>
                <a:tc>
                  <a:txBody>
                    <a:bodyPr/>
                    <a:lstStyle/>
                    <a:p>
                      <a:r>
                        <a:rPr lang="en-US" dirty="0" smtClean="0"/>
                        <a:t>Fraud,</a:t>
                      </a:r>
                      <a:r>
                        <a:rPr lang="en-US" baseline="0" dirty="0" smtClean="0"/>
                        <a:t> Waste &amp; Abuse</a:t>
                      </a:r>
                      <a:endParaRPr lang="en-US" dirty="0"/>
                    </a:p>
                  </a:txBody>
                  <a:tcPr/>
                </a:tc>
                <a:tc>
                  <a:txBody>
                    <a:bodyPr/>
                    <a:lstStyle/>
                    <a:p>
                      <a:r>
                        <a:rPr lang="en-US" dirty="0" smtClean="0"/>
                        <a:t>Compound Exclusions</a:t>
                      </a:r>
                      <a:endParaRPr lang="en-US" dirty="0"/>
                    </a:p>
                  </a:txBody>
                  <a:tcPr/>
                </a:tc>
                <a:tc>
                  <a:txBody>
                    <a:bodyPr/>
                    <a:lstStyle/>
                    <a:p>
                      <a:r>
                        <a:rPr lang="en-US" dirty="0" smtClean="0"/>
                        <a:t>Managed Formulary</a:t>
                      </a:r>
                      <a:endParaRPr lang="en-US" dirty="0"/>
                    </a:p>
                  </a:txBody>
                  <a:tcPr/>
                </a:tc>
              </a:tr>
              <a:tr h="370840">
                <a:tc>
                  <a:txBody>
                    <a:bodyPr/>
                    <a:lstStyle/>
                    <a:p>
                      <a:r>
                        <a:rPr lang="en-US" sz="1200" cap="small" dirty="0" smtClean="0"/>
                        <a:t>Description</a:t>
                      </a:r>
                      <a:endParaRPr lang="en-US" sz="1200" cap="small" dirty="0"/>
                    </a:p>
                  </a:txBody>
                  <a:tcPr/>
                </a:tc>
                <a:tc>
                  <a:txBody>
                    <a:bodyPr/>
                    <a:lstStyle/>
                    <a:p>
                      <a:pPr lvl="0"/>
                      <a:r>
                        <a:rPr lang="en-US" sz="1200" dirty="0" smtClean="0"/>
                        <a:t>Retrospective claims review using</a:t>
                      </a:r>
                      <a:r>
                        <a:rPr lang="en-US" sz="1200" baseline="0" dirty="0" smtClean="0"/>
                        <a:t> </a:t>
                      </a:r>
                      <a:r>
                        <a:rPr lang="en-US" sz="1200" dirty="0" smtClean="0"/>
                        <a:t> &gt;300 algorithms to detect fraud, waste &amp; abuse at prescriber, member, pharmacy level;</a:t>
                      </a:r>
                      <a:r>
                        <a:rPr lang="en-US" sz="1200" baseline="0" dirty="0" smtClean="0"/>
                        <a:t> focus on controlled substances. </a:t>
                      </a:r>
                      <a:endParaRPr lang="en-US" sz="1200" dirty="0"/>
                    </a:p>
                  </a:txBody>
                  <a:tcPr/>
                </a:tc>
                <a:tc>
                  <a:txBody>
                    <a:bodyPr/>
                    <a:lstStyle/>
                    <a:p>
                      <a:r>
                        <a:rPr lang="en-US" sz="1200" dirty="0" smtClean="0"/>
                        <a:t>25 compound powders</a:t>
                      </a:r>
                      <a:r>
                        <a:rPr lang="en-US" sz="1200" baseline="0" dirty="0" smtClean="0"/>
                        <a:t> excluded from coverage at POS.  Industry wide trend to exclude most or all compound medications due to availability of legend alternatives; safety; costs; FDA.</a:t>
                      </a:r>
                      <a:endParaRPr lang="en-US" sz="1200" dirty="0"/>
                    </a:p>
                  </a:txBody>
                  <a:tcPr/>
                </a:tc>
                <a:tc>
                  <a:txBody>
                    <a:bodyPr/>
                    <a:lstStyle/>
                    <a:p>
                      <a:r>
                        <a:rPr lang="en-US" sz="1200" dirty="0" smtClean="0"/>
                        <a:t>National Preferred</a:t>
                      </a:r>
                      <a:r>
                        <a:rPr lang="en-US" sz="1200" baseline="0" dirty="0" smtClean="0"/>
                        <a:t> Closed</a:t>
                      </a:r>
                    </a:p>
                    <a:p>
                      <a:r>
                        <a:rPr lang="en-US" sz="1200" baseline="0" dirty="0" smtClean="0"/>
                        <a:t>High Performance Formulary</a:t>
                      </a:r>
                      <a:endParaRPr lang="en-US" sz="1200" dirty="0"/>
                    </a:p>
                  </a:txBody>
                  <a:tcPr/>
                </a:tc>
              </a:tr>
              <a:tr h="370840">
                <a:tc>
                  <a:txBody>
                    <a:bodyPr/>
                    <a:lstStyle/>
                    <a:p>
                      <a:r>
                        <a:rPr lang="en-US" sz="1200" cap="small" dirty="0" smtClean="0"/>
                        <a:t>Outcomes</a:t>
                      </a:r>
                      <a:endParaRPr lang="en-US" sz="1200" cap="small" dirty="0"/>
                    </a:p>
                  </a:txBody>
                  <a:tcPr/>
                </a:tc>
                <a:tc>
                  <a:txBody>
                    <a:bodyPr/>
                    <a:lstStyle/>
                    <a:p>
                      <a:pPr lvl="0"/>
                      <a:r>
                        <a:rPr lang="en-US" sz="1200" dirty="0" smtClean="0"/>
                        <a:t>Mitigate risk, cost reduction &amp; avoidance, quality of care.</a:t>
                      </a:r>
                    </a:p>
                  </a:txBody>
                  <a:tcPr/>
                </a:tc>
                <a:tc>
                  <a:txBody>
                    <a:bodyPr/>
                    <a:lstStyle/>
                    <a:p>
                      <a:r>
                        <a:rPr lang="en-US" sz="1200" dirty="0" smtClean="0"/>
                        <a:t>Cost reduction, quality control, safety, FDA</a:t>
                      </a:r>
                      <a:r>
                        <a:rPr lang="en-US" sz="1200" baseline="0" dirty="0" smtClean="0"/>
                        <a:t> compliance.</a:t>
                      </a:r>
                      <a:endParaRPr lang="en-US" sz="1200" dirty="0"/>
                    </a:p>
                  </a:txBody>
                  <a:tcPr/>
                </a:tc>
                <a:tc>
                  <a:txBody>
                    <a:bodyPr/>
                    <a:lstStyle/>
                    <a:p>
                      <a:r>
                        <a:rPr lang="en-US" sz="1200" dirty="0" smtClean="0"/>
                        <a:t>Cost reduction,</a:t>
                      </a:r>
                      <a:r>
                        <a:rPr lang="en-US" sz="1200" baseline="0" dirty="0" smtClean="0"/>
                        <a:t> clinical safety &amp; coverage</a:t>
                      </a:r>
                      <a:endParaRPr lang="en-US" sz="1200" dirty="0"/>
                    </a:p>
                  </a:txBody>
                  <a:tcPr/>
                </a:tc>
              </a:tr>
              <a:tr h="370840">
                <a:tc>
                  <a:txBody>
                    <a:bodyPr/>
                    <a:lstStyle/>
                    <a:p>
                      <a:r>
                        <a:rPr lang="en-US" sz="1200" cap="small" dirty="0" smtClean="0"/>
                        <a:t>Intervention</a:t>
                      </a:r>
                      <a:endParaRPr lang="en-US" sz="1200" cap="small"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Monitor,</a:t>
                      </a:r>
                      <a:r>
                        <a:rPr lang="en-US" sz="1200" baseline="0" dirty="0" smtClean="0"/>
                        <a:t> </a:t>
                      </a:r>
                      <a:r>
                        <a:rPr lang="en-US" sz="1200" dirty="0" smtClean="0"/>
                        <a:t>investigate,</a:t>
                      </a:r>
                      <a:r>
                        <a:rPr lang="en-US" sz="1200" baseline="0" dirty="0" smtClean="0"/>
                        <a:t> intervene at </a:t>
                      </a:r>
                      <a:r>
                        <a:rPr lang="en-US" sz="1200" dirty="0" smtClean="0"/>
                        <a:t>prescriber,</a:t>
                      </a:r>
                      <a:r>
                        <a:rPr lang="en-US" sz="1200" baseline="0" dirty="0" smtClean="0"/>
                        <a:t> member &amp;/or pharmacy level. Discreet &amp; direct interventions based on findings (i.e. block DEA#; limit dispensing to one pharmacy)</a:t>
                      </a:r>
                      <a:endParaRPr lang="en-US" sz="1200" dirty="0"/>
                    </a:p>
                  </a:txBody>
                  <a:tcPr/>
                </a:tc>
                <a:tc>
                  <a:txBody>
                    <a:bodyPr/>
                    <a:lstStyle/>
                    <a:p>
                      <a:r>
                        <a:rPr lang="en-US" sz="1200" dirty="0" smtClean="0"/>
                        <a:t>Custom</a:t>
                      </a:r>
                      <a:r>
                        <a:rPr lang="en-US" sz="1200" baseline="0" dirty="0" smtClean="0"/>
                        <a:t> letters sent to members 60 days prior to exclusions with list of prescriber alternatives.</a:t>
                      </a:r>
                      <a:endParaRPr lang="en-US" sz="1200" dirty="0"/>
                    </a:p>
                  </a:txBody>
                  <a:tcPr/>
                </a:tc>
                <a:tc>
                  <a:txBody>
                    <a:bodyPr/>
                    <a:lstStyle/>
                    <a:p>
                      <a:r>
                        <a:rPr lang="en-US" sz="1200" dirty="0" smtClean="0"/>
                        <a:t>NPC: Third</a:t>
                      </a:r>
                      <a:r>
                        <a:rPr lang="en-US" sz="1200" baseline="0" dirty="0" smtClean="0"/>
                        <a:t> Tier Medications Excluded; all therapy classes covered by lower cost generic or therapy equivalents in tiers 1 &amp; 2.</a:t>
                      </a:r>
                      <a:endParaRPr lang="en-US" sz="1200" dirty="0" smtClean="0"/>
                    </a:p>
                    <a:p>
                      <a:r>
                        <a:rPr lang="en-US" sz="1200" dirty="0" smtClean="0"/>
                        <a:t>HPF:  Generics based formulary;</a:t>
                      </a:r>
                      <a:r>
                        <a:rPr lang="en-US" sz="1200" baseline="0" dirty="0" smtClean="0"/>
                        <a:t> comprehensive therapy class coverage – all tiers</a:t>
                      </a:r>
                      <a:endParaRPr lang="en-US" sz="1200" dirty="0"/>
                    </a:p>
                  </a:txBody>
                  <a:tcPr/>
                </a:tc>
              </a:tr>
              <a:tr h="370840">
                <a:tc>
                  <a:txBody>
                    <a:bodyPr/>
                    <a:lstStyle/>
                    <a:p>
                      <a:r>
                        <a:rPr lang="en-US" sz="1200" cap="small" dirty="0" smtClean="0"/>
                        <a:t>Implementation</a:t>
                      </a:r>
                      <a:r>
                        <a:rPr lang="en-US" sz="1200" cap="small" baseline="0" dirty="0" smtClean="0"/>
                        <a:t> </a:t>
                      </a:r>
                      <a:endParaRPr lang="en-US" sz="1200" cap="small" dirty="0"/>
                    </a:p>
                  </a:txBody>
                  <a:tcPr/>
                </a:tc>
                <a:tc>
                  <a:txBody>
                    <a:bodyPr/>
                    <a:lstStyle/>
                    <a:p>
                      <a:r>
                        <a:rPr lang="en-US" sz="1200" dirty="0" smtClean="0"/>
                        <a:t>30 Days or Less</a:t>
                      </a:r>
                      <a:endParaRPr lang="en-US" sz="1200" dirty="0"/>
                    </a:p>
                  </a:txBody>
                  <a:tcPr/>
                </a:tc>
                <a:tc>
                  <a:txBody>
                    <a:bodyPr/>
                    <a:lstStyle/>
                    <a:p>
                      <a:r>
                        <a:rPr lang="en-US" sz="1200" dirty="0" smtClean="0"/>
                        <a:t>60 Days</a:t>
                      </a:r>
                      <a:endParaRPr lang="en-US" sz="1200" dirty="0"/>
                    </a:p>
                  </a:txBody>
                  <a:tcPr/>
                </a:tc>
                <a:tc>
                  <a:txBody>
                    <a:bodyPr/>
                    <a:lstStyle/>
                    <a:p>
                      <a:r>
                        <a:rPr lang="en-US" sz="1200" dirty="0" smtClean="0"/>
                        <a:t>90 Days</a:t>
                      </a:r>
                      <a:endParaRPr lang="en-US" sz="1200" dirty="0"/>
                    </a:p>
                  </a:txBody>
                  <a:tcPr/>
                </a:tc>
              </a:tr>
              <a:tr h="370840">
                <a:tc>
                  <a:txBody>
                    <a:bodyPr/>
                    <a:lstStyle/>
                    <a:p>
                      <a:r>
                        <a:rPr lang="en-US" sz="1200" cap="small" dirty="0" smtClean="0"/>
                        <a:t>Annualized Savings</a:t>
                      </a:r>
                      <a:endParaRPr lang="en-US" sz="1200" cap="small" dirty="0"/>
                    </a:p>
                  </a:txBody>
                  <a:tcPr/>
                </a:tc>
                <a:tc>
                  <a:txBody>
                    <a:bodyPr/>
                    <a:lstStyle/>
                    <a:p>
                      <a:r>
                        <a:rPr lang="en-US" sz="1200" dirty="0" smtClean="0">
                          <a:solidFill>
                            <a:srgbClr val="C00000"/>
                          </a:solidFill>
                        </a:rPr>
                        <a:t>$165,000</a:t>
                      </a:r>
                      <a:r>
                        <a:rPr lang="en-US" sz="1200" baseline="0" dirty="0" smtClean="0">
                          <a:solidFill>
                            <a:srgbClr val="C00000"/>
                          </a:solidFill>
                        </a:rPr>
                        <a:t> - $250,000</a:t>
                      </a:r>
                    </a:p>
                  </a:txBody>
                  <a:tcPr/>
                </a:tc>
                <a:tc>
                  <a:txBody>
                    <a:bodyPr/>
                    <a:lstStyle/>
                    <a:p>
                      <a:r>
                        <a:rPr lang="en-US" sz="1200" dirty="0" smtClean="0">
                          <a:solidFill>
                            <a:srgbClr val="C00000"/>
                          </a:solidFill>
                        </a:rPr>
                        <a:t>$760,760 </a:t>
                      </a:r>
                    </a:p>
                  </a:txBody>
                  <a:tcPr/>
                </a:tc>
                <a:tc>
                  <a:txBody>
                    <a:bodyPr/>
                    <a:lstStyle/>
                    <a:p>
                      <a:r>
                        <a:rPr lang="en-US" sz="1200" dirty="0" smtClean="0">
                          <a:solidFill>
                            <a:srgbClr val="C00000"/>
                          </a:solidFill>
                        </a:rPr>
                        <a:t>NPC:   $1,664,788</a:t>
                      </a:r>
                    </a:p>
                    <a:p>
                      <a:r>
                        <a:rPr lang="en-US" sz="1200" dirty="0" smtClean="0">
                          <a:solidFill>
                            <a:srgbClr val="C00000"/>
                          </a:solidFill>
                        </a:rPr>
                        <a:t>HPF:   $2,176,236 </a:t>
                      </a:r>
                      <a:endParaRPr lang="en-US" sz="1200" dirty="0">
                        <a:solidFill>
                          <a:srgbClr val="C00000"/>
                        </a:solidFill>
                      </a:endParaRPr>
                    </a:p>
                  </a:txBody>
                  <a:tcPr/>
                </a:tc>
              </a:tr>
              <a:tr h="370840">
                <a:tc>
                  <a:txBody>
                    <a:bodyPr/>
                    <a:lstStyle/>
                    <a:p>
                      <a:r>
                        <a:rPr lang="en-US" sz="1200" cap="small" dirty="0" smtClean="0"/>
                        <a:t>Member Impact</a:t>
                      </a:r>
                      <a:endParaRPr lang="en-US" sz="1200" cap="small" dirty="0"/>
                    </a:p>
                  </a:txBody>
                  <a:tcPr/>
                </a:tc>
                <a:tc>
                  <a:txBody>
                    <a:bodyPr/>
                    <a:lstStyle/>
                    <a:p>
                      <a:r>
                        <a:rPr lang="en-US" sz="1200" dirty="0" smtClean="0">
                          <a:solidFill>
                            <a:srgbClr val="C00000"/>
                          </a:solidFill>
                        </a:rPr>
                        <a:t>126</a:t>
                      </a:r>
                      <a:r>
                        <a:rPr lang="en-US" sz="1200" baseline="0" dirty="0" smtClean="0">
                          <a:solidFill>
                            <a:srgbClr val="C00000"/>
                          </a:solidFill>
                        </a:rPr>
                        <a:t> at risk (39 moderate risk)</a:t>
                      </a:r>
                      <a:endParaRPr lang="en-US" sz="1200" dirty="0" smtClean="0">
                        <a:solidFill>
                          <a:srgbClr val="C00000"/>
                        </a:solidFill>
                      </a:endParaRPr>
                    </a:p>
                  </a:txBody>
                  <a:tcPr/>
                </a:tc>
                <a:tc>
                  <a:txBody>
                    <a:bodyPr/>
                    <a:lstStyle/>
                    <a:p>
                      <a:r>
                        <a:rPr lang="en-US" sz="1200" dirty="0" smtClean="0">
                          <a:solidFill>
                            <a:srgbClr val="C00000"/>
                          </a:solidFill>
                        </a:rPr>
                        <a:t>270 </a:t>
                      </a:r>
                      <a:endParaRPr lang="en-US" sz="1200" dirty="0">
                        <a:solidFill>
                          <a:srgbClr val="C00000"/>
                        </a:solidFill>
                      </a:endParaRPr>
                    </a:p>
                  </a:txBody>
                  <a:tcPr/>
                </a:tc>
                <a:tc>
                  <a:txBody>
                    <a:bodyPr/>
                    <a:lstStyle/>
                    <a:p>
                      <a:r>
                        <a:rPr lang="en-US" sz="1200" b="1" dirty="0" smtClean="0">
                          <a:solidFill>
                            <a:srgbClr val="C00000"/>
                          </a:solidFill>
                        </a:rPr>
                        <a:t>Non Preferred Closed</a:t>
                      </a:r>
                    </a:p>
                    <a:p>
                      <a:r>
                        <a:rPr lang="en-US" sz="1200" dirty="0" smtClean="0">
                          <a:solidFill>
                            <a:srgbClr val="C00000"/>
                          </a:solidFill>
                        </a:rPr>
                        <a:t>Members:   545</a:t>
                      </a:r>
                      <a:r>
                        <a:rPr lang="en-US" sz="1200" baseline="0" dirty="0" smtClean="0">
                          <a:solidFill>
                            <a:srgbClr val="C00000"/>
                          </a:solidFill>
                        </a:rPr>
                        <a:t> Rxs </a:t>
                      </a:r>
                      <a:r>
                        <a:rPr lang="en-US" sz="1200" dirty="0" smtClean="0">
                          <a:solidFill>
                            <a:srgbClr val="C00000"/>
                          </a:solidFill>
                        </a:rPr>
                        <a:t>557</a:t>
                      </a:r>
                    </a:p>
                    <a:p>
                      <a:r>
                        <a:rPr lang="en-US" sz="1200" b="1" dirty="0" smtClean="0">
                          <a:solidFill>
                            <a:srgbClr val="C00000"/>
                          </a:solidFill>
                        </a:rPr>
                        <a:t>High  Performance Formulary</a:t>
                      </a:r>
                    </a:p>
                    <a:p>
                      <a:r>
                        <a:rPr lang="en-US" sz="1200" dirty="0" smtClean="0">
                          <a:solidFill>
                            <a:srgbClr val="C00000"/>
                          </a:solidFill>
                        </a:rPr>
                        <a:t>Members</a:t>
                      </a:r>
                      <a:r>
                        <a:rPr lang="en-US" sz="1200" baseline="0" dirty="0" smtClean="0">
                          <a:solidFill>
                            <a:srgbClr val="C00000"/>
                          </a:solidFill>
                        </a:rPr>
                        <a:t> </a:t>
                      </a:r>
                      <a:r>
                        <a:rPr lang="en-US" sz="1200" dirty="0" smtClean="0">
                          <a:solidFill>
                            <a:srgbClr val="C00000"/>
                          </a:solidFill>
                        </a:rPr>
                        <a:t>3669  Rxs 4490</a:t>
                      </a:r>
                    </a:p>
                    <a:p>
                      <a:endParaRPr lang="en-US" sz="1200" dirty="0">
                        <a:solidFill>
                          <a:srgbClr val="C00000"/>
                        </a:solidFill>
                      </a:endParaRPr>
                    </a:p>
                  </a:txBody>
                  <a:tcPr/>
                </a:tc>
              </a:tr>
            </a:tbl>
          </a:graphicData>
        </a:graphic>
      </p:graphicFrame>
      <p:sp>
        <p:nvSpPr>
          <p:cNvPr id="4" name="Slide Number Placeholder 3"/>
          <p:cNvSpPr>
            <a:spLocks noGrp="1"/>
          </p:cNvSpPr>
          <p:nvPr>
            <p:ph type="sldNum" sz="quarter" idx="12"/>
          </p:nvPr>
        </p:nvSpPr>
        <p:spPr/>
        <p:txBody>
          <a:bodyPr/>
          <a:lstStyle/>
          <a:p>
            <a:fld id="{6162487C-E2FA-478B-BDFB-B32EF16348FB}" type="slidenum">
              <a:rPr lang="en-US" smtClean="0"/>
              <a:pPr/>
              <a:t>5</a:t>
            </a:fld>
            <a:endParaRPr lang="en-US" dirty="0"/>
          </a:p>
        </p:txBody>
      </p:sp>
    </p:spTree>
    <p:extLst>
      <p:ext uri="{BB962C8B-B14F-4D97-AF65-F5344CB8AC3E}">
        <p14:creationId xmlns:p14="http://schemas.microsoft.com/office/powerpoint/2010/main" val="349333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772400" cy="1470025"/>
          </a:xfrm>
        </p:spPr>
        <p:style>
          <a:lnRef idx="3">
            <a:schemeClr val="lt1"/>
          </a:lnRef>
          <a:fillRef idx="1">
            <a:schemeClr val="accent1"/>
          </a:fillRef>
          <a:effectRef idx="1">
            <a:schemeClr val="accent1"/>
          </a:effectRef>
          <a:fontRef idx="minor">
            <a:schemeClr val="lt1"/>
          </a:fontRef>
        </p:style>
        <p:txBody>
          <a:bodyPr/>
          <a:lstStyle/>
          <a:p>
            <a:r>
              <a:rPr lang="en-US" b="1" dirty="0" smtClean="0">
                <a:solidFill>
                  <a:schemeClr val="bg1"/>
                </a:solidFill>
              </a:rPr>
              <a:t>90-120 Day Solutions </a:t>
            </a:r>
            <a:endParaRPr lang="en-US" b="1" dirty="0">
              <a:solidFill>
                <a:schemeClr val="bg1"/>
              </a:solidFill>
            </a:endParaRPr>
          </a:p>
        </p:txBody>
      </p:sp>
      <p:sp>
        <p:nvSpPr>
          <p:cNvPr id="3" name="Subtitle 2"/>
          <p:cNvSpPr>
            <a:spLocks noGrp="1"/>
          </p:cNvSpPr>
          <p:nvPr>
            <p:ph type="subTitle" idx="1"/>
          </p:nvPr>
        </p:nvSpPr>
        <p:spPr>
          <a:ln>
            <a:noFill/>
          </a:ln>
        </p:spPr>
        <p:txBody>
          <a:bodyPr>
            <a:normAutofit fontScale="92500" lnSpcReduction="10000"/>
          </a:bodyPr>
          <a:lstStyle/>
          <a:p>
            <a:pPr marL="457200" indent="-457200" algn="l">
              <a:buSzPct val="60000"/>
              <a:buFont typeface="Wingdings" panose="05000000000000000000" pitchFamily="2" charset="2"/>
              <a:buChar char="q"/>
            </a:pPr>
            <a:r>
              <a:rPr lang="en-US" sz="3600" b="1" dirty="0" smtClean="0">
                <a:solidFill>
                  <a:schemeClr val="tx2">
                    <a:lumMod val="75000"/>
                  </a:schemeClr>
                </a:solidFill>
                <a:latin typeface="+mj-lt"/>
              </a:rPr>
              <a:t>Competitive Bid</a:t>
            </a:r>
          </a:p>
          <a:p>
            <a:pPr marL="457200" indent="-457200" algn="l">
              <a:buSzPct val="60000"/>
              <a:buFont typeface="Wingdings" panose="05000000000000000000" pitchFamily="2" charset="2"/>
              <a:buChar char="q"/>
            </a:pPr>
            <a:r>
              <a:rPr lang="en-US" sz="3600" b="1" dirty="0" smtClean="0">
                <a:solidFill>
                  <a:schemeClr val="tx2">
                    <a:lumMod val="75000"/>
                  </a:schemeClr>
                </a:solidFill>
                <a:latin typeface="+mj-lt"/>
              </a:rPr>
              <a:t>Reference Base Pricing</a:t>
            </a:r>
          </a:p>
          <a:p>
            <a:pPr marL="457200" indent="-457200" algn="l">
              <a:buSzPct val="60000"/>
              <a:buFont typeface="Wingdings" panose="05000000000000000000" pitchFamily="2" charset="2"/>
              <a:buChar char="q"/>
            </a:pPr>
            <a:r>
              <a:rPr lang="en-US" sz="3600" b="1" dirty="0" smtClean="0">
                <a:solidFill>
                  <a:schemeClr val="tx2">
                    <a:lumMod val="75000"/>
                  </a:schemeClr>
                </a:solidFill>
                <a:latin typeface="+mj-lt"/>
              </a:rPr>
              <a:t>CheckRx</a:t>
            </a:r>
          </a:p>
          <a:p>
            <a:pPr algn="l"/>
            <a:endParaRPr lang="en-US" sz="3600" dirty="0" smtClean="0">
              <a:solidFill>
                <a:schemeClr val="accent1"/>
              </a:solidFill>
            </a:endParaRPr>
          </a:p>
          <a:p>
            <a:pPr algn="l"/>
            <a:endParaRPr lang="en-US" sz="2800" dirty="0" smtClean="0">
              <a:solidFill>
                <a:schemeClr val="accent1"/>
              </a:solidFill>
            </a:endParaRPr>
          </a:p>
          <a:p>
            <a:pPr algn="l"/>
            <a:endParaRPr lang="en-US" sz="2800" dirty="0">
              <a:solidFill>
                <a:schemeClr val="accent1"/>
              </a:solidFill>
            </a:endParaRPr>
          </a:p>
        </p:txBody>
      </p:sp>
      <p:sp>
        <p:nvSpPr>
          <p:cNvPr id="4" name="Slide Number Placeholder 3"/>
          <p:cNvSpPr>
            <a:spLocks noGrp="1"/>
          </p:cNvSpPr>
          <p:nvPr>
            <p:ph type="sldNum" sz="quarter" idx="12"/>
          </p:nvPr>
        </p:nvSpPr>
        <p:spPr/>
        <p:txBody>
          <a:bodyPr/>
          <a:lstStyle/>
          <a:p>
            <a:fld id="{6162487C-E2FA-478B-BDFB-B32EF16348FB}" type="slidenum">
              <a:rPr lang="en-US" smtClean="0"/>
              <a:pPr/>
              <a:t>6</a:t>
            </a:fld>
            <a:endParaRPr lang="en-US" dirty="0"/>
          </a:p>
        </p:txBody>
      </p:sp>
    </p:spTree>
    <p:extLst>
      <p:ext uri="{BB962C8B-B14F-4D97-AF65-F5344CB8AC3E}">
        <p14:creationId xmlns:p14="http://schemas.microsoft.com/office/powerpoint/2010/main" val="36060854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Competitive Bidding</a:t>
            </a:r>
            <a:endParaRPr lang="en-US" dirty="0"/>
          </a:p>
        </p:txBody>
      </p:sp>
      <p:sp>
        <p:nvSpPr>
          <p:cNvPr id="3" name="Content Placeholder 2"/>
          <p:cNvSpPr>
            <a:spLocks noGrp="1"/>
          </p:cNvSpPr>
          <p:nvPr>
            <p:ph idx="1"/>
          </p:nvPr>
        </p:nvSpPr>
        <p:spPr/>
        <p:txBody>
          <a:bodyPr/>
          <a:lstStyle/>
          <a:p>
            <a:pPr marL="0" indent="0">
              <a:buNone/>
            </a:pPr>
            <a:r>
              <a:rPr lang="en-US" sz="4000" dirty="0" smtClean="0"/>
              <a:t>Vendor Solicitation Recommendations</a:t>
            </a:r>
          </a:p>
          <a:p>
            <a:pPr lvl="1"/>
            <a:r>
              <a:rPr lang="en-US" dirty="0" smtClean="0"/>
              <a:t>Catamaran</a:t>
            </a:r>
          </a:p>
          <a:p>
            <a:pPr lvl="1"/>
            <a:r>
              <a:rPr lang="en-US" dirty="0"/>
              <a:t>CVS/Caremark</a:t>
            </a:r>
          </a:p>
          <a:p>
            <a:pPr lvl="1"/>
            <a:r>
              <a:rPr lang="en-US" dirty="0" smtClean="0"/>
              <a:t>EnvisionRx</a:t>
            </a:r>
            <a:endParaRPr lang="en-US" dirty="0"/>
          </a:p>
          <a:p>
            <a:pPr lvl="1"/>
            <a:r>
              <a:rPr lang="en-US" dirty="0"/>
              <a:t>Express Scripts</a:t>
            </a:r>
          </a:p>
          <a:p>
            <a:pPr lvl="1"/>
            <a:r>
              <a:rPr lang="en-US" dirty="0" smtClean="0"/>
              <a:t>Navitus</a:t>
            </a:r>
          </a:p>
          <a:p>
            <a:pPr lvl="1"/>
            <a:r>
              <a:rPr lang="en-US" dirty="0" smtClean="0"/>
              <a:t>OptumRx</a:t>
            </a:r>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7</a:t>
            </a:fld>
            <a:endParaRPr lang="en-US" dirty="0"/>
          </a:p>
        </p:txBody>
      </p:sp>
    </p:spTree>
    <p:extLst>
      <p:ext uri="{BB962C8B-B14F-4D97-AF65-F5344CB8AC3E}">
        <p14:creationId xmlns:p14="http://schemas.microsoft.com/office/powerpoint/2010/main" val="2653986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Competitive Bidding</a:t>
            </a:r>
            <a:endParaRPr lang="en-US" dirty="0"/>
          </a:p>
        </p:txBody>
      </p:sp>
      <p:sp>
        <p:nvSpPr>
          <p:cNvPr id="3" name="Content Placeholder 2"/>
          <p:cNvSpPr>
            <a:spLocks noGrp="1"/>
          </p:cNvSpPr>
          <p:nvPr>
            <p:ph idx="1"/>
          </p:nvPr>
        </p:nvSpPr>
        <p:spPr/>
        <p:txBody>
          <a:bodyPr/>
          <a:lstStyle/>
          <a:p>
            <a:pPr marL="0" indent="0">
              <a:buNone/>
            </a:pPr>
            <a:r>
              <a:rPr lang="en-US" sz="4000" dirty="0" smtClean="0"/>
              <a:t>Vendor Solicitation Recommendations</a:t>
            </a:r>
          </a:p>
          <a:p>
            <a:pPr lvl="1"/>
            <a:r>
              <a:rPr lang="en-US" dirty="0" smtClean="0"/>
              <a:t>Catamaran</a:t>
            </a:r>
          </a:p>
          <a:p>
            <a:pPr lvl="1"/>
            <a:r>
              <a:rPr lang="en-US" dirty="0"/>
              <a:t>CVS/Caremark</a:t>
            </a:r>
          </a:p>
          <a:p>
            <a:pPr lvl="1"/>
            <a:r>
              <a:rPr lang="en-US" dirty="0" smtClean="0"/>
              <a:t>EnvisionRx</a:t>
            </a:r>
            <a:endParaRPr lang="en-US" dirty="0"/>
          </a:p>
          <a:p>
            <a:pPr lvl="1"/>
            <a:r>
              <a:rPr lang="en-US" dirty="0"/>
              <a:t>Express Scripts</a:t>
            </a:r>
          </a:p>
          <a:p>
            <a:pPr lvl="1"/>
            <a:r>
              <a:rPr lang="en-US" dirty="0" smtClean="0"/>
              <a:t>Navitus</a:t>
            </a:r>
          </a:p>
          <a:p>
            <a:pPr lvl="1"/>
            <a:r>
              <a:rPr lang="en-US" dirty="0" smtClean="0"/>
              <a:t>OptumRx</a:t>
            </a:r>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8</a:t>
            </a:fld>
            <a:endParaRPr lang="en-US" dirty="0"/>
          </a:p>
        </p:txBody>
      </p:sp>
    </p:spTree>
    <p:extLst>
      <p:ext uri="{BB962C8B-B14F-4D97-AF65-F5344CB8AC3E}">
        <p14:creationId xmlns:p14="http://schemas.microsoft.com/office/powerpoint/2010/main" val="20491379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RFP - Qualitative Assessment</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37057915"/>
              </p:ext>
            </p:extLst>
          </p:nvPr>
        </p:nvGraphicFramePr>
        <p:xfrm>
          <a:off x="457200" y="1371600"/>
          <a:ext cx="8229600" cy="5176509"/>
        </p:xfrm>
        <a:graphic>
          <a:graphicData uri="http://schemas.openxmlformats.org/drawingml/2006/table">
            <a:tbl>
              <a:tblPr firstRow="1" bandRow="1">
                <a:tableStyleId>{5C22544A-7EE6-4342-B048-85BDC9FD1C3A}</a:tableStyleId>
              </a:tblPr>
              <a:tblGrid>
                <a:gridCol w="2057400"/>
                <a:gridCol w="2057400"/>
                <a:gridCol w="2057400"/>
                <a:gridCol w="2057400"/>
              </a:tblGrid>
              <a:tr h="465315">
                <a:tc>
                  <a:txBody>
                    <a:bodyPr/>
                    <a:lstStyle/>
                    <a:p>
                      <a:pPr marL="0" marR="0" indent="114300" algn="ctr">
                        <a:lnSpc>
                          <a:spcPct val="115000"/>
                        </a:lnSpc>
                        <a:spcBef>
                          <a:spcPts val="0"/>
                        </a:spcBef>
                        <a:spcAft>
                          <a:spcPts val="0"/>
                        </a:spcAft>
                      </a:pPr>
                      <a:r>
                        <a:rPr lang="en-US" sz="1100" b="0" dirty="0" smtClean="0">
                          <a:solidFill>
                            <a:srgbClr val="FFFFFF"/>
                          </a:solidFill>
                          <a:latin typeface="Arial Black"/>
                          <a:ea typeface="Times New Roman"/>
                          <a:cs typeface="Times New Roman"/>
                        </a:rPr>
                        <a:t>Mandatory Requirements </a:t>
                      </a:r>
                      <a:endParaRPr lang="en-US" sz="1600" b="0" dirty="0">
                        <a:latin typeface="Calibri"/>
                        <a:ea typeface="Calibri"/>
                        <a:cs typeface="Times New Roman"/>
                      </a:endParaRPr>
                    </a:p>
                  </a:txBody>
                  <a:tcPr marL="68580" marR="68580" marT="0" marB="0" anchor="ctr"/>
                </a:tc>
                <a:tc gridSpan="2">
                  <a:txBody>
                    <a:bodyPr/>
                    <a:lstStyle/>
                    <a:p>
                      <a:pPr marL="0" marR="0" indent="114300" algn="ctr">
                        <a:lnSpc>
                          <a:spcPct val="115000"/>
                        </a:lnSpc>
                        <a:spcBef>
                          <a:spcPts val="0"/>
                        </a:spcBef>
                        <a:spcAft>
                          <a:spcPts val="0"/>
                        </a:spcAft>
                      </a:pPr>
                      <a:r>
                        <a:rPr lang="en-US" sz="1100" b="0" dirty="0" smtClean="0">
                          <a:solidFill>
                            <a:srgbClr val="FFFFFF"/>
                          </a:solidFill>
                          <a:latin typeface="Arial Black"/>
                          <a:ea typeface="Times New Roman"/>
                          <a:cs typeface="Times New Roman"/>
                        </a:rPr>
                        <a:t>Minimum Requirements</a:t>
                      </a:r>
                      <a:endParaRPr lang="en-US" sz="1600" b="0" dirty="0">
                        <a:latin typeface="Calibri"/>
                        <a:ea typeface="Calibri"/>
                        <a:cs typeface="Times New Roman"/>
                      </a:endParaRPr>
                    </a:p>
                  </a:txBody>
                  <a:tcPr marL="68580" marR="68580" marT="0" marB="0" anchor="ctr"/>
                </a:tc>
                <a:tc hMerge="1">
                  <a:txBody>
                    <a:bodyPr/>
                    <a:lstStyle/>
                    <a:p>
                      <a:endParaRPr lang="en-US"/>
                    </a:p>
                  </a:txBody>
                  <a:tcPr/>
                </a:tc>
                <a:tc>
                  <a:txBody>
                    <a:bodyPr/>
                    <a:lstStyle/>
                    <a:p>
                      <a:pPr marL="0" marR="0" indent="114300" algn="ctr">
                        <a:lnSpc>
                          <a:spcPct val="115000"/>
                        </a:lnSpc>
                        <a:spcBef>
                          <a:spcPts val="0"/>
                        </a:spcBef>
                        <a:spcAft>
                          <a:spcPts val="0"/>
                        </a:spcAft>
                      </a:pPr>
                      <a:r>
                        <a:rPr lang="en-US" sz="1100" b="0" dirty="0">
                          <a:solidFill>
                            <a:srgbClr val="FFFFFF"/>
                          </a:solidFill>
                          <a:latin typeface="Arial Black"/>
                          <a:ea typeface="Times New Roman"/>
                          <a:cs typeface="Times New Roman"/>
                        </a:rPr>
                        <a:t>Performance Guarantees</a:t>
                      </a:r>
                      <a:endParaRPr lang="en-US" sz="1600" b="0" dirty="0">
                        <a:latin typeface="Calibri"/>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Annual Price Guarantees</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Account Management</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Payment Terms</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Account Management</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Audit Transparency</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latin typeface="+mn-lt"/>
                          <a:ea typeface="Calibri"/>
                          <a:cs typeface="Times New Roman"/>
                        </a:rPr>
                        <a:t>Annual</a:t>
                      </a:r>
                      <a:r>
                        <a:rPr lang="en-US" sz="1200" baseline="0" dirty="0" smtClean="0">
                          <a:latin typeface="+mn-lt"/>
                          <a:ea typeface="Calibri"/>
                          <a:cs typeface="Times New Roman"/>
                        </a:rPr>
                        <a:t> Guarantees ($ for $)</a:t>
                      </a:r>
                      <a:endParaRPr lang="en-US" sz="1200" dirty="0">
                        <a:latin typeface="+mn-lt"/>
                        <a:ea typeface="Calibri"/>
                        <a:cs typeface="Times New Roman"/>
                      </a:endParaRPr>
                    </a:p>
                  </a:txBody>
                  <a:tcPr marL="68580" marR="68580" marT="0" marB="0" anchor="ctr"/>
                </a:tc>
                <a:tc>
                  <a:txBody>
                    <a:bodyPr/>
                    <a:lstStyle/>
                    <a:p>
                      <a:pPr algn="l"/>
                      <a:r>
                        <a:rPr lang="en-US" sz="1200" dirty="0" smtClean="0">
                          <a:latin typeface="+mn-lt"/>
                        </a:rPr>
                        <a:t>    PPACA Guidance/Support</a:t>
                      </a:r>
                      <a:endParaRPr lang="en-US" sz="1200" dirty="0">
                        <a:latin typeface="+mn-lt"/>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solidFill>
                            <a:srgbClr val="000000"/>
                          </a:solidFill>
                          <a:latin typeface="+mn-lt"/>
                          <a:ea typeface="Times New Roman"/>
                          <a:cs typeface="Times New Roman"/>
                        </a:rPr>
                        <a:t>Claims Payment Accuracy</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Custom Program Admin</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Benefits Administration</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Rebate Payment &amp; Reporting</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Customer Service</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smtClean="0">
                          <a:solidFill>
                            <a:srgbClr val="000000"/>
                          </a:solidFill>
                          <a:latin typeface="+mn-lt"/>
                          <a:ea typeface="Times New Roman"/>
                          <a:cs typeface="Times New Roman"/>
                        </a:rPr>
                        <a:t>Definitions</a:t>
                      </a:r>
                      <a:r>
                        <a:rPr lang="en-US" sz="1200" baseline="0" dirty="0" smtClean="0">
                          <a:solidFill>
                            <a:srgbClr val="000000"/>
                          </a:solidFill>
                          <a:latin typeface="+mn-lt"/>
                          <a:ea typeface="Times New Roman"/>
                          <a:cs typeface="Times New Roman"/>
                        </a:rPr>
                        <a:t> (Contract)</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Claims Administration</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solidFill>
                            <a:srgbClr val="000000"/>
                          </a:solidFill>
                          <a:latin typeface="+mn-lt"/>
                          <a:ea typeface="Times New Roman"/>
                          <a:cs typeface="Times New Roman"/>
                        </a:rPr>
                        <a:t>Trend Reporting &amp;</a:t>
                      </a:r>
                      <a:r>
                        <a:rPr lang="en-US" sz="1200" baseline="0" dirty="0" smtClean="0">
                          <a:solidFill>
                            <a:srgbClr val="000000"/>
                          </a:solidFill>
                          <a:latin typeface="+mn-lt"/>
                          <a:ea typeface="Times New Roman"/>
                          <a:cs typeface="Times New Roman"/>
                        </a:rPr>
                        <a:t> Forecasts</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Eligibility  </a:t>
                      </a:r>
                      <a:r>
                        <a:rPr lang="en-US" sz="1200" dirty="0" smtClean="0">
                          <a:solidFill>
                            <a:srgbClr val="000000"/>
                          </a:solidFill>
                          <a:latin typeface="+mn-lt"/>
                          <a:ea typeface="Times New Roman"/>
                          <a:cs typeface="Times New Roman"/>
                        </a:rPr>
                        <a:t>Admin</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Market Check</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CMS Program Admin</a:t>
                      </a:r>
                      <a:endParaRPr lang="en-US" sz="1200" dirty="0">
                        <a:latin typeface="+mn-lt"/>
                        <a:ea typeface="Calibri"/>
                        <a:cs typeface="Times New Roman"/>
                      </a:endParaRPr>
                    </a:p>
                  </a:txBody>
                  <a:tcPr marL="68580" marR="68580" marT="0" marB="0" anchor="ctr"/>
                </a:tc>
                <a:tc>
                  <a:txBody>
                    <a:bodyPr/>
                    <a:lstStyle/>
                    <a:p>
                      <a:pPr algn="l"/>
                      <a:r>
                        <a:rPr lang="en-US" sz="1200" dirty="0" smtClean="0">
                          <a:latin typeface="+mn-lt"/>
                        </a:rPr>
                        <a:t>    Web-based</a:t>
                      </a:r>
                      <a:r>
                        <a:rPr lang="en-US" sz="1200" baseline="0" dirty="0" smtClean="0">
                          <a:latin typeface="+mn-lt"/>
                        </a:rPr>
                        <a:t> Consumer Tools</a:t>
                      </a:r>
                      <a:endParaRPr lang="en-US" sz="1200" dirty="0">
                        <a:latin typeface="+mn-lt"/>
                      </a:endParaRPr>
                    </a:p>
                  </a:txBody>
                  <a:tcPr marL="68580" marR="68580" marT="0" marB="0" anchor="ctr"/>
                </a:tc>
                <a:tc>
                  <a:txBody>
                    <a:bodyPr/>
                    <a:lstStyle/>
                    <a:p>
                      <a:pPr marL="0" marR="0" indent="127635" algn="l">
                        <a:lnSpc>
                          <a:spcPct val="115000"/>
                        </a:lnSpc>
                        <a:spcBef>
                          <a:spcPts val="0"/>
                        </a:spcBef>
                        <a:spcAft>
                          <a:spcPts val="0"/>
                        </a:spcAft>
                      </a:pPr>
                      <a:r>
                        <a:rPr lang="en-US" sz="1200" b="1" dirty="0">
                          <a:solidFill>
                            <a:srgbClr val="000000"/>
                          </a:solidFill>
                          <a:latin typeface="+mn-lt"/>
                          <a:ea typeface="Times New Roman"/>
                          <a:cs typeface="Times New Roman"/>
                        </a:rPr>
                        <a:t>Implementation </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smtClean="0">
                          <a:latin typeface="+mn-lt"/>
                          <a:ea typeface="Calibri"/>
                          <a:cs typeface="Times New Roman"/>
                        </a:rPr>
                        <a:t>Participating Network Admin</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Communications </a:t>
                      </a:r>
                      <a:endParaRPr lang="en-US" sz="1200" dirty="0">
                        <a:latin typeface="+mn-lt"/>
                        <a:ea typeface="Calibri"/>
                        <a:cs typeface="Times New Roman"/>
                      </a:endParaRPr>
                    </a:p>
                  </a:txBody>
                  <a:tcPr marL="68580" marR="68580" marT="0" marB="0" anchor="ctr"/>
                </a:tc>
                <a:tc>
                  <a:txBody>
                    <a:bodyPr/>
                    <a:lstStyle/>
                    <a:p>
                      <a:pPr algn="l"/>
                      <a:endParaRPr lang="en-US" sz="1200" dirty="0">
                        <a:latin typeface="+mn-lt"/>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solidFill>
                            <a:srgbClr val="000000"/>
                          </a:solidFill>
                          <a:latin typeface="+mn-lt"/>
                          <a:ea typeface="Times New Roman"/>
                          <a:cs typeface="Times New Roman"/>
                        </a:rPr>
                        <a:t>Invoicing Accuracy</a:t>
                      </a:r>
                      <a:endParaRPr lang="en-US" sz="1200" dirty="0">
                        <a:latin typeface="+mn-lt"/>
                        <a:ea typeface="Calibri"/>
                        <a:cs typeface="Times New Roman"/>
                      </a:endParaRPr>
                    </a:p>
                  </a:txBody>
                  <a:tcPr marL="68580" marR="68580" marT="0" marB="0" anchor="ctr"/>
                </a:tc>
              </a:tr>
              <a:tr h="523466">
                <a:tc>
                  <a:txBody>
                    <a:bodyPr/>
                    <a:lstStyle/>
                    <a:p>
                      <a:pPr algn="l"/>
                      <a:r>
                        <a:rPr lang="en-US" sz="1200" dirty="0" smtClean="0">
                          <a:latin typeface="+mn-lt"/>
                        </a:rPr>
                        <a:t>    Reference</a:t>
                      </a:r>
                      <a:r>
                        <a:rPr lang="en-US" sz="1200" baseline="0" dirty="0" smtClean="0">
                          <a:latin typeface="+mn-lt"/>
                        </a:rPr>
                        <a:t> Base Pricing</a:t>
                      </a:r>
                      <a:endParaRPr lang="en-US" sz="1200" dirty="0">
                        <a:latin typeface="+mn-lt"/>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solidFill>
                            <a:srgbClr val="000000"/>
                          </a:solidFill>
                          <a:latin typeface="+mn-lt"/>
                          <a:ea typeface="Times New Roman"/>
                          <a:cs typeface="Times New Roman"/>
                        </a:rPr>
                        <a:t>DUR </a:t>
                      </a:r>
                      <a:r>
                        <a:rPr lang="en-US" sz="1200" dirty="0">
                          <a:solidFill>
                            <a:srgbClr val="000000"/>
                          </a:solidFill>
                          <a:latin typeface="+mn-lt"/>
                          <a:ea typeface="Times New Roman"/>
                          <a:cs typeface="Times New Roman"/>
                        </a:rPr>
                        <a:t>Program Mgt </a:t>
                      </a:r>
                      <a:endParaRPr lang="en-US" sz="1200" dirty="0">
                        <a:latin typeface="+mn-lt"/>
                        <a:ea typeface="Calibri"/>
                        <a:cs typeface="Times New Roman"/>
                      </a:endParaRPr>
                    </a:p>
                  </a:txBody>
                  <a:tcPr marL="68580" marR="68580" marT="0" marB="0" anchor="ctr"/>
                </a:tc>
                <a:tc>
                  <a:txBody>
                    <a:bodyPr/>
                    <a:lstStyle/>
                    <a:p>
                      <a:pPr algn="l"/>
                      <a:endParaRPr lang="en-US" sz="1200" dirty="0">
                        <a:latin typeface="+mn-lt"/>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latin typeface="+mn-lt"/>
                          <a:ea typeface="Calibri"/>
                          <a:cs typeface="Times New Roman"/>
                        </a:rPr>
                        <a:t>Network Management</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Term and Termination Rights</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Member Services </a:t>
                      </a:r>
                      <a:endParaRPr lang="en-US" sz="1200" dirty="0">
                        <a:latin typeface="+mn-lt"/>
                        <a:ea typeface="Calibri"/>
                        <a:cs typeface="Times New Roman"/>
                      </a:endParaRPr>
                    </a:p>
                  </a:txBody>
                  <a:tcPr marL="68580" marR="68580" marT="0" marB="0" anchor="ctr"/>
                </a:tc>
                <a:tc>
                  <a:txBody>
                    <a:bodyPr/>
                    <a:lstStyle/>
                    <a:p>
                      <a:pPr algn="l"/>
                      <a:endParaRPr lang="en-US" sz="1200" dirty="0">
                        <a:latin typeface="+mn-lt"/>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Plan Design Administration</a:t>
                      </a:r>
                      <a:endParaRPr lang="en-US" sz="1200" dirty="0">
                        <a:latin typeface="+mn-lt"/>
                        <a:ea typeface="Calibri"/>
                        <a:cs typeface="Times New Roman"/>
                      </a:endParaRPr>
                    </a:p>
                  </a:txBody>
                  <a:tcPr marL="68580" marR="68580" marT="0" marB="0" anchor="ctr"/>
                </a:tc>
              </a:tr>
              <a:tr h="523466">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Unbundled Services </a:t>
                      </a:r>
                      <a:endParaRPr lang="en-US" sz="1200" dirty="0">
                        <a:latin typeface="+mn-lt"/>
                        <a:ea typeface="Calibri"/>
                        <a:cs typeface="Times New Roman"/>
                      </a:endParaRPr>
                    </a:p>
                  </a:txBody>
                  <a:tcPr marL="68580" marR="68580" marT="0" marB="0" anchor="ctr"/>
                </a:tc>
                <a:tc>
                  <a:txBody>
                    <a:bodyPr/>
                    <a:lstStyle/>
                    <a:p>
                      <a:pPr marL="0" marR="0" indent="127000" algn="l">
                        <a:lnSpc>
                          <a:spcPct val="115000"/>
                        </a:lnSpc>
                        <a:spcBef>
                          <a:spcPts val="0"/>
                        </a:spcBef>
                        <a:spcAft>
                          <a:spcPts val="0"/>
                        </a:spcAft>
                      </a:pPr>
                      <a:r>
                        <a:rPr lang="en-US" sz="1200" dirty="0" smtClean="0">
                          <a:latin typeface="+mn-lt"/>
                          <a:ea typeface="Calibri"/>
                          <a:cs typeface="Times New Roman"/>
                        </a:rPr>
                        <a:t>Medicare Part</a:t>
                      </a:r>
                      <a:r>
                        <a:rPr lang="en-US" sz="1200" baseline="0" dirty="0" smtClean="0">
                          <a:latin typeface="+mn-lt"/>
                          <a:ea typeface="Calibri"/>
                          <a:cs typeface="Times New Roman"/>
                        </a:rPr>
                        <a:t> D Admin</a:t>
                      </a:r>
                      <a:endParaRPr lang="en-US" sz="1200" dirty="0">
                        <a:latin typeface="+mn-lt"/>
                        <a:ea typeface="Calibri"/>
                        <a:cs typeface="Times New Roman"/>
                      </a:endParaRPr>
                    </a:p>
                  </a:txBody>
                  <a:tcPr marL="68580" marR="68580" marT="0" marB="0" anchor="ctr"/>
                </a:tc>
                <a:tc>
                  <a:txBody>
                    <a:bodyPr/>
                    <a:lstStyle/>
                    <a:p>
                      <a:pPr algn="l"/>
                      <a:endParaRPr lang="en-US" sz="1200" dirty="0">
                        <a:latin typeface="+mn-lt"/>
                      </a:endParaRPr>
                    </a:p>
                  </a:txBody>
                  <a:tcPr marL="68580" marR="68580" marT="0" marB="0" anchor="ctr"/>
                </a:tc>
                <a:tc>
                  <a:txBody>
                    <a:bodyPr/>
                    <a:lstStyle/>
                    <a:p>
                      <a:pPr marL="0" marR="0" indent="127000" algn="l">
                        <a:lnSpc>
                          <a:spcPct val="115000"/>
                        </a:lnSpc>
                        <a:spcBef>
                          <a:spcPts val="0"/>
                        </a:spcBef>
                        <a:spcAft>
                          <a:spcPts val="0"/>
                        </a:spcAft>
                      </a:pPr>
                      <a:r>
                        <a:rPr lang="en-US" sz="1200" dirty="0">
                          <a:solidFill>
                            <a:srgbClr val="000000"/>
                          </a:solidFill>
                          <a:latin typeface="+mn-lt"/>
                          <a:ea typeface="Times New Roman"/>
                          <a:cs typeface="Times New Roman"/>
                        </a:rPr>
                        <a:t>Reporting </a:t>
                      </a:r>
                      <a:endParaRPr lang="en-US" sz="1200" dirty="0">
                        <a:latin typeface="+mn-lt"/>
                        <a:ea typeface="Calibri"/>
                        <a:cs typeface="Times New Roman"/>
                      </a:endParaRPr>
                    </a:p>
                  </a:txBody>
                  <a:tcPr marL="68580" marR="68580" marT="0" marB="0" anchor="ctr"/>
                </a:tc>
              </a:tr>
            </a:tbl>
          </a:graphicData>
        </a:graphic>
      </p:graphicFrame>
      <p:sp>
        <p:nvSpPr>
          <p:cNvPr id="4" name="Slide Number Placeholder 3"/>
          <p:cNvSpPr>
            <a:spLocks noGrp="1"/>
          </p:cNvSpPr>
          <p:nvPr>
            <p:ph type="sldNum" sz="quarter" idx="12"/>
          </p:nvPr>
        </p:nvSpPr>
        <p:spPr/>
        <p:txBody>
          <a:bodyPr/>
          <a:lstStyle/>
          <a:p>
            <a:fld id="{6162487C-E2FA-478B-BDFB-B32EF16348FB}" type="slidenum">
              <a:rPr lang="en-US" smtClean="0"/>
              <a:pPr/>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RFP - Financial Assessment	</a:t>
            </a:r>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10</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257238064"/>
              </p:ext>
            </p:extLst>
          </p:nvPr>
        </p:nvGraphicFramePr>
        <p:xfrm>
          <a:off x="457200" y="1600200"/>
          <a:ext cx="8229600" cy="3657600"/>
        </p:xfrm>
        <a:graphic>
          <a:graphicData uri="http://schemas.openxmlformats.org/drawingml/2006/table">
            <a:tbl>
              <a:tblPr firstRow="1" bandRow="1">
                <a:tableStyleId>{5C22544A-7EE6-4342-B048-85BDC9FD1C3A}</a:tableStyleId>
              </a:tblPr>
              <a:tblGrid>
                <a:gridCol w="2743200"/>
                <a:gridCol w="2743200"/>
                <a:gridCol w="2743200"/>
              </a:tblGrid>
              <a:tr h="457200">
                <a:tc>
                  <a:txBody>
                    <a:bodyPr/>
                    <a:lstStyle/>
                    <a:p>
                      <a:pPr marL="0" marR="0">
                        <a:lnSpc>
                          <a:spcPct val="115000"/>
                        </a:lnSpc>
                        <a:spcBef>
                          <a:spcPts val="0"/>
                        </a:spcBef>
                        <a:spcAft>
                          <a:spcPts val="0"/>
                        </a:spcAft>
                      </a:pPr>
                      <a:r>
                        <a:rPr lang="en-US" sz="1200" b="1" dirty="0">
                          <a:solidFill>
                            <a:srgbClr val="FFFFFF"/>
                          </a:solidFill>
                          <a:latin typeface="Arial Black" pitchFamily="34" charset="0"/>
                          <a:ea typeface="Times New Roman"/>
                          <a:cs typeface="Arial" pitchFamily="34" charset="0"/>
                        </a:rPr>
                        <a:t>Discounts, Disp. Fees, Rebates</a:t>
                      </a:r>
                      <a:endParaRPr lang="en-US" sz="1600" b="1" dirty="0">
                        <a:latin typeface="Arial Black" pitchFamily="34" charset="0"/>
                        <a:ea typeface="Calibri"/>
                        <a:cs typeface="Arial" pitchFamily="34" charset="0"/>
                      </a:endParaRPr>
                    </a:p>
                  </a:txBody>
                  <a:tcPr marL="68580" marR="68580" marT="0" marB="0" anchor="ctr"/>
                </a:tc>
                <a:tc>
                  <a:txBody>
                    <a:bodyPr/>
                    <a:lstStyle/>
                    <a:p>
                      <a:pPr marL="0" marR="0" indent="127635">
                        <a:lnSpc>
                          <a:spcPct val="115000"/>
                        </a:lnSpc>
                        <a:spcBef>
                          <a:spcPts val="0"/>
                        </a:spcBef>
                        <a:spcAft>
                          <a:spcPts val="0"/>
                        </a:spcAft>
                      </a:pPr>
                      <a:r>
                        <a:rPr lang="en-US" sz="1200" b="1" dirty="0">
                          <a:solidFill>
                            <a:srgbClr val="FFFFFF"/>
                          </a:solidFill>
                          <a:latin typeface="Arial Black" pitchFamily="34" charset="0"/>
                          <a:ea typeface="Times New Roman"/>
                          <a:cs typeface="Arial" pitchFamily="34" charset="0"/>
                        </a:rPr>
                        <a:t>Program Admin Fees</a:t>
                      </a:r>
                      <a:endParaRPr lang="en-US" sz="1600" b="1" dirty="0">
                        <a:latin typeface="Arial Black" pitchFamily="34" charset="0"/>
                        <a:ea typeface="Calibri"/>
                        <a:cs typeface="Arial" pitchFamily="34" charset="0"/>
                      </a:endParaRPr>
                    </a:p>
                  </a:txBody>
                  <a:tcPr marL="68580" marR="68580" marT="0" marB="0" anchor="ctr"/>
                </a:tc>
                <a:tc>
                  <a:txBody>
                    <a:bodyPr/>
                    <a:lstStyle/>
                    <a:p>
                      <a:pPr marL="0" marR="0" indent="127635">
                        <a:lnSpc>
                          <a:spcPct val="115000"/>
                        </a:lnSpc>
                        <a:spcBef>
                          <a:spcPts val="0"/>
                        </a:spcBef>
                        <a:spcAft>
                          <a:spcPts val="0"/>
                        </a:spcAft>
                      </a:pPr>
                      <a:r>
                        <a:rPr lang="en-US" sz="1200" b="1" dirty="0">
                          <a:solidFill>
                            <a:srgbClr val="FFFFFF"/>
                          </a:solidFill>
                          <a:latin typeface="Arial Black" pitchFamily="34" charset="0"/>
                          <a:ea typeface="Times New Roman"/>
                          <a:cs typeface="Arial" pitchFamily="34" charset="0"/>
                        </a:rPr>
                        <a:t>Credits/Offsets</a:t>
                      </a:r>
                      <a:endParaRPr lang="en-US" sz="1600" b="1" dirty="0">
                        <a:latin typeface="Arial Black" pitchFamily="34" charset="0"/>
                        <a:ea typeface="Calibri"/>
                        <a:cs typeface="Arial" pitchFamily="34" charset="0"/>
                      </a:endParaRPr>
                    </a:p>
                  </a:txBody>
                  <a:tcPr marL="68580" marR="68580" marT="0" marB="0" anchor="ctr"/>
                </a:tc>
              </a:tr>
              <a:tr h="457200">
                <a:tc>
                  <a:txBody>
                    <a:bodyPr/>
                    <a:lstStyle/>
                    <a:p>
                      <a:r>
                        <a:rPr lang="en-US" sz="1200" dirty="0" smtClean="0">
                          <a:latin typeface="+mn-lt"/>
                        </a:rPr>
                        <a:t>   Cost Plus</a:t>
                      </a:r>
                      <a:r>
                        <a:rPr lang="en-US" sz="1200" baseline="0" dirty="0" smtClean="0">
                          <a:latin typeface="+mn-lt"/>
                        </a:rPr>
                        <a:t> Pricing </a:t>
                      </a:r>
                      <a:endParaRPr lang="en-US" sz="1200" dirty="0">
                        <a:latin typeface="+mn-lt"/>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Custom Communications Design</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Annual Performance Guarantees </a:t>
                      </a:r>
                      <a:endParaRPr lang="en-US" sz="1200" dirty="0">
                        <a:latin typeface="+mn-lt"/>
                        <a:ea typeface="Calibri"/>
                        <a:cs typeface="Arial" pitchFamily="34" charset="0"/>
                      </a:endParaRPr>
                    </a:p>
                  </a:txBody>
                  <a:tcPr marL="68580" marR="68580" marT="0" marB="0" anchor="ctr"/>
                </a:tc>
              </a:tr>
              <a:tr h="457200">
                <a:tc>
                  <a:txBody>
                    <a:bodyPr/>
                    <a:lstStyle/>
                    <a:p>
                      <a:pPr marL="0" marR="0" indent="127000">
                        <a:lnSpc>
                          <a:spcPct val="115000"/>
                        </a:lnSpc>
                        <a:spcBef>
                          <a:spcPts val="0"/>
                        </a:spcBef>
                        <a:spcAft>
                          <a:spcPts val="0"/>
                        </a:spcAft>
                      </a:pPr>
                      <a:r>
                        <a:rPr lang="en-US" sz="1200" dirty="0" smtClean="0">
                          <a:latin typeface="+mn-lt"/>
                          <a:ea typeface="Calibri"/>
                          <a:cs typeface="Arial" pitchFamily="34" charset="0"/>
                        </a:rPr>
                        <a:t>Reference Pricing </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smtClean="0">
                          <a:solidFill>
                            <a:srgbClr val="000000"/>
                          </a:solidFill>
                          <a:latin typeface="+mn-lt"/>
                          <a:ea typeface="Times New Roman"/>
                          <a:cs typeface="Arial" pitchFamily="34" charset="0"/>
                        </a:rPr>
                        <a:t>Claims Administration</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Implementation </a:t>
                      </a:r>
                      <a:endParaRPr lang="en-US" sz="1200" dirty="0">
                        <a:latin typeface="+mn-lt"/>
                        <a:ea typeface="Calibri"/>
                        <a:cs typeface="Arial" pitchFamily="34" charset="0"/>
                      </a:endParaRPr>
                    </a:p>
                  </a:txBody>
                  <a:tcPr marL="68580" marR="68580" marT="0" marB="0" anchor="ctr"/>
                </a:tc>
              </a:tr>
              <a:tr h="457200">
                <a:tc>
                  <a:txBody>
                    <a:bodyPr/>
                    <a:lstStyle/>
                    <a:p>
                      <a:pPr marL="0" marR="0" indent="127000">
                        <a:lnSpc>
                          <a:spcPct val="115000"/>
                        </a:lnSpc>
                        <a:spcBef>
                          <a:spcPts val="0"/>
                        </a:spcBef>
                        <a:spcAft>
                          <a:spcPts val="0"/>
                        </a:spcAft>
                      </a:pPr>
                      <a:r>
                        <a:rPr lang="en-US" sz="1200" dirty="0" smtClean="0">
                          <a:latin typeface="+mn-lt"/>
                          <a:ea typeface="Calibri"/>
                          <a:cs typeface="Arial" pitchFamily="34" charset="0"/>
                        </a:rPr>
                        <a:t>Traditional Pricing  </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Network Audit</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Pharmacy Management Fund</a:t>
                      </a:r>
                      <a:endParaRPr lang="en-US" sz="1200" dirty="0">
                        <a:latin typeface="+mn-lt"/>
                        <a:ea typeface="Calibri"/>
                        <a:cs typeface="Arial" pitchFamily="34" charset="0"/>
                      </a:endParaRPr>
                    </a:p>
                  </a:txBody>
                  <a:tcPr marL="68580" marR="68580" marT="0" marB="0" anchor="ctr"/>
                </a:tc>
              </a:tr>
              <a:tr h="457200">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Retail 30 Discounts &amp; Dispensing Fees</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Per Claim Admin Fee </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Others TBD</a:t>
                      </a:r>
                      <a:endParaRPr lang="en-US" sz="1200" dirty="0">
                        <a:latin typeface="+mn-lt"/>
                        <a:ea typeface="Calibri"/>
                        <a:cs typeface="Arial" pitchFamily="34" charset="0"/>
                      </a:endParaRPr>
                    </a:p>
                  </a:txBody>
                  <a:tcPr marL="68580" marR="68580" marT="0" marB="0" anchor="ctr"/>
                </a:tc>
              </a:tr>
              <a:tr h="457200">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Retail 90 Discounts &amp; Dispensing Fees</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Postal Charges/Mailing</a:t>
                      </a:r>
                      <a:endParaRPr lang="en-US" sz="1200" dirty="0">
                        <a:latin typeface="+mn-lt"/>
                        <a:ea typeface="Calibri"/>
                        <a:cs typeface="Arial" pitchFamily="34" charset="0"/>
                      </a:endParaRPr>
                    </a:p>
                  </a:txBody>
                  <a:tcPr marL="68580" marR="68580" marT="0" marB="0" anchor="ctr"/>
                </a:tc>
                <a:tc>
                  <a:txBody>
                    <a:bodyPr/>
                    <a:lstStyle/>
                    <a:p>
                      <a:endParaRPr lang="en-US" sz="1200" dirty="0">
                        <a:latin typeface="+mn-lt"/>
                      </a:endParaRPr>
                    </a:p>
                  </a:txBody>
                  <a:tcPr marL="68580" marR="68580" marT="0" marB="0" anchor="ctr"/>
                </a:tc>
              </a:tr>
              <a:tr h="457200">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Retail Rebates</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Prior Authorization Administration</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endParaRPr lang="en-US" sz="1200" dirty="0">
                        <a:solidFill>
                          <a:srgbClr val="000000"/>
                        </a:solidFill>
                        <a:latin typeface="+mn-lt"/>
                        <a:ea typeface="Times New Roman"/>
                        <a:cs typeface="Arial" pitchFamily="34" charset="0"/>
                      </a:endParaRPr>
                    </a:p>
                  </a:txBody>
                  <a:tcPr marL="68580" marR="68580" marT="0" marB="0" anchor="ctr"/>
                </a:tc>
              </a:tr>
              <a:tr h="457200">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Specialty Discounts &amp; Dispensing Fees</a:t>
                      </a:r>
                      <a:endParaRPr lang="en-US" sz="1200" dirty="0">
                        <a:latin typeface="+mn-lt"/>
                        <a:ea typeface="Calibri"/>
                        <a:cs typeface="Arial" pitchFamily="34" charset="0"/>
                      </a:endParaRPr>
                    </a:p>
                  </a:txBody>
                  <a:tcPr marL="68580" marR="68580" marT="0" marB="0" anchor="ctr"/>
                </a:tc>
                <a:tc>
                  <a:txBody>
                    <a:bodyPr/>
                    <a:lstStyle/>
                    <a:p>
                      <a:pPr marL="0" marR="0" indent="127000">
                        <a:lnSpc>
                          <a:spcPct val="115000"/>
                        </a:lnSpc>
                        <a:spcBef>
                          <a:spcPts val="0"/>
                        </a:spcBef>
                        <a:spcAft>
                          <a:spcPts val="0"/>
                        </a:spcAft>
                      </a:pPr>
                      <a:r>
                        <a:rPr lang="en-US" sz="1200" dirty="0">
                          <a:solidFill>
                            <a:srgbClr val="000000"/>
                          </a:solidFill>
                          <a:latin typeface="+mn-lt"/>
                          <a:ea typeface="Times New Roman"/>
                          <a:cs typeface="Arial" pitchFamily="34" charset="0"/>
                        </a:rPr>
                        <a:t>Programming </a:t>
                      </a:r>
                      <a:r>
                        <a:rPr lang="en-US" sz="1200" dirty="0" smtClean="0">
                          <a:solidFill>
                            <a:srgbClr val="000000"/>
                          </a:solidFill>
                          <a:latin typeface="+mn-lt"/>
                          <a:ea typeface="Times New Roman"/>
                          <a:cs typeface="Arial" pitchFamily="34" charset="0"/>
                        </a:rPr>
                        <a:t>Fees</a:t>
                      </a:r>
                      <a:endParaRPr lang="en-US" sz="1200" dirty="0">
                        <a:latin typeface="+mn-lt"/>
                        <a:ea typeface="Calibri"/>
                        <a:cs typeface="Arial" pitchFamily="34" charset="0"/>
                      </a:endParaRPr>
                    </a:p>
                  </a:txBody>
                  <a:tcPr marL="68580" marR="68580" marT="0" marB="0" anchor="ctr"/>
                </a:tc>
                <a:tc>
                  <a:txBody>
                    <a:bodyPr/>
                    <a:lstStyle/>
                    <a:p>
                      <a:endParaRPr lang="en-US" sz="1200" dirty="0">
                        <a:latin typeface="+mn-lt"/>
                        <a:cs typeface="Arial" pitchFamily="34" charset="0"/>
                      </a:endParaRPr>
                    </a:p>
                  </a:txBody>
                  <a:tcPr marL="68580" marR="68580" marT="0" marB="0" anchor="ct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Vendor Selection Scorecard</a:t>
            </a:r>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11</a:t>
            </a:fld>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35627788"/>
              </p:ext>
            </p:extLst>
          </p:nvPr>
        </p:nvGraphicFramePr>
        <p:xfrm>
          <a:off x="380999" y="1295400"/>
          <a:ext cx="8541221" cy="4502780"/>
        </p:xfrm>
        <a:graphic>
          <a:graphicData uri="http://schemas.openxmlformats.org/drawingml/2006/table">
            <a:tbl>
              <a:tblPr firstRow="1" bandRow="1">
                <a:tableStyleId>{5C22544A-7EE6-4342-B048-85BDC9FD1C3A}</a:tableStyleId>
              </a:tblPr>
              <a:tblGrid>
                <a:gridCol w="2054514"/>
                <a:gridCol w="816106"/>
                <a:gridCol w="922331"/>
                <a:gridCol w="948239"/>
                <a:gridCol w="897611"/>
                <a:gridCol w="919847"/>
                <a:gridCol w="1027259"/>
                <a:gridCol w="955314"/>
              </a:tblGrid>
              <a:tr h="626215">
                <a:tc>
                  <a:txBody>
                    <a:bodyPr/>
                    <a:lstStyle/>
                    <a:p>
                      <a:pPr algn="ctr"/>
                      <a:r>
                        <a:rPr lang="en-US" sz="1200" b="1" cap="all" baseline="0" dirty="0" smtClean="0"/>
                        <a:t>Criteria</a:t>
                      </a:r>
                      <a:endParaRPr lang="en-US" sz="120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100" b="1" cap="all" baseline="0" dirty="0" smtClean="0">
                          <a:solidFill>
                            <a:schemeClr val="tx1"/>
                          </a:solidFill>
                        </a:rPr>
                        <a:t>Weight</a:t>
                      </a:r>
                      <a:endParaRPr lang="en-US" sz="1100" b="1" cap="all" baseline="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a:r>
                        <a:rPr lang="en-US" sz="1050" b="1" cap="all" baseline="0" dirty="0" smtClean="0"/>
                        <a:t>Catamaran</a:t>
                      </a:r>
                      <a:endParaRPr lang="en-US" sz="105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50" b="1" cap="all" baseline="0" dirty="0" smtClean="0"/>
                        <a:t>CVS/</a:t>
                      </a:r>
                    </a:p>
                    <a:p>
                      <a:pPr algn="ctr"/>
                      <a:r>
                        <a:rPr lang="en-US" sz="1050" b="1" cap="all" baseline="0" dirty="0" smtClean="0"/>
                        <a:t>Caremark</a:t>
                      </a:r>
                      <a:endParaRPr lang="en-US" sz="105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50" b="1" cap="all" baseline="0" dirty="0" smtClean="0"/>
                        <a:t>EnvisionRx</a:t>
                      </a:r>
                      <a:endParaRPr lang="en-US" sz="105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50" b="1" cap="all" baseline="0" dirty="0" smtClean="0"/>
                        <a:t>ESI</a:t>
                      </a:r>
                      <a:endParaRPr lang="en-US" sz="105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50" b="1" cap="all" baseline="0" dirty="0" smtClean="0"/>
                        <a:t>Navitus</a:t>
                      </a:r>
                      <a:endParaRPr lang="en-US" sz="105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050" b="1" cap="all" baseline="0" dirty="0" smtClean="0"/>
                        <a:t>OptumRx</a:t>
                      </a:r>
                      <a:endParaRPr lang="en-US" sz="1050" b="1" cap="all" baseline="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810">
                <a:tc>
                  <a:txBody>
                    <a:bodyPr/>
                    <a:lstStyle/>
                    <a:p>
                      <a:r>
                        <a:rPr lang="en-US" sz="1400" b="1" cap="small" baseline="0" dirty="0" smtClean="0">
                          <a:latin typeface="+mn-lt"/>
                        </a:rPr>
                        <a:t>Audit Transparency</a:t>
                      </a:r>
                      <a:endParaRPr lang="en-US" sz="1400" b="1" cap="small" dirty="0">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810">
                <a:tc>
                  <a:txBody>
                    <a:bodyPr/>
                    <a:lstStyle/>
                    <a:p>
                      <a:r>
                        <a:rPr lang="en-US" sz="1400" b="1" cap="small" baseline="0" dirty="0" smtClean="0">
                          <a:latin typeface="+mn-lt"/>
                        </a:rPr>
                        <a:t>Account Services/</a:t>
                      </a:r>
                    </a:p>
                    <a:p>
                      <a:r>
                        <a:rPr lang="en-US" sz="1400" b="1" cap="small" baseline="0" dirty="0" smtClean="0">
                          <a:latin typeface="+mn-lt"/>
                        </a:rPr>
                        <a:t>Implementation</a:t>
                      </a:r>
                      <a:endParaRPr lang="en-US" sz="1400" b="1" cap="small" dirty="0">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810">
                <a:tc>
                  <a:txBody>
                    <a:bodyPr/>
                    <a:lstStyle/>
                    <a:p>
                      <a:r>
                        <a:rPr lang="en-US" sz="1400" b="1" cap="small" dirty="0" smtClean="0">
                          <a:latin typeface="+mn-lt"/>
                        </a:rPr>
                        <a:t>Consumer</a:t>
                      </a:r>
                      <a:r>
                        <a:rPr lang="en-US" sz="1400" b="1" cap="small" baseline="0" dirty="0" smtClean="0">
                          <a:latin typeface="+mn-lt"/>
                        </a:rPr>
                        <a:t> Tools</a:t>
                      </a:r>
                      <a:endParaRPr lang="en-US" sz="1400" b="1" cap="small" dirty="0">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defTabSz="457200" rtl="0" eaLnBrk="1" latinLnBrk="0" hangingPunct="1">
                        <a:buFontTx/>
                        <a:buNone/>
                      </a:pPr>
                      <a:endParaRPr lang="en-US"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defTabSz="457200" rtl="0" eaLnBrk="1" latinLnBrk="0" hangingPunct="1">
                        <a:buFontTx/>
                        <a:buNone/>
                      </a:pPr>
                      <a:endParaRPr lang="en-US"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defTabSz="457200" rtl="0" eaLnBrk="1" latinLnBrk="0" hangingPunct="1">
                        <a:buFontTx/>
                        <a:buNone/>
                      </a:pPr>
                      <a:endParaRPr lang="en-US" sz="1200" kern="1200" dirty="0">
                        <a:solidFill>
                          <a:schemeClr val="dk1"/>
                        </a:solidFill>
                        <a:latin typeface="+mn-lt"/>
                        <a:ea typeface="+mn-ea"/>
                        <a:cs typeface="+mn-cs"/>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9302">
                <a:tc>
                  <a:txBody>
                    <a:bodyPr/>
                    <a:lstStyle/>
                    <a:p>
                      <a:r>
                        <a:rPr lang="en-US" sz="1400" b="1" cap="small" dirty="0" smtClean="0">
                          <a:latin typeface="+mn-lt"/>
                        </a:rPr>
                        <a:t>Contract Administration</a:t>
                      </a:r>
                      <a:endParaRPr lang="en-US" sz="1400" b="1" cap="small" dirty="0">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1810">
                <a:tc>
                  <a:txBody>
                    <a:bodyPr/>
                    <a:lstStyle/>
                    <a:p>
                      <a:r>
                        <a:rPr lang="en-US" sz="1400" b="1" cap="small" dirty="0" smtClean="0">
                          <a:latin typeface="+mn-lt"/>
                        </a:rPr>
                        <a:t>Operational Performance Guarantees</a:t>
                      </a:r>
                      <a:endParaRPr lang="en-US" sz="1400" b="1" cap="small" dirty="0">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60000"/>
                        <a:lumOff val="40000"/>
                      </a:schemeClr>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2441">
                <a:tc>
                  <a:txBody>
                    <a:bodyPr/>
                    <a:lstStyle/>
                    <a:p>
                      <a:r>
                        <a:rPr lang="en-US" sz="1400" b="1" cap="small" dirty="0" smtClean="0">
                          <a:latin typeface="+mn-lt"/>
                        </a:rPr>
                        <a:t>Total Financial Package</a:t>
                      </a:r>
                      <a:endParaRPr lang="en-US" sz="1400" b="1" cap="small" dirty="0">
                        <a:latin typeface="+mn-lt"/>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2">
                        <a:lumMod val="20000"/>
                        <a:lumOff val="80000"/>
                      </a:schemeClr>
                    </a:solidFill>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en-US" sz="12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indent="0" algn="ctr">
                        <a:buFontTx/>
                        <a:buNone/>
                      </a:pPr>
                      <a:endParaRPr lang="en-US" sz="1200" dirty="0" smtClean="0"/>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r h="472441">
                <a:tc>
                  <a:txBody>
                    <a:bodyPr/>
                    <a:lstStyle/>
                    <a:p>
                      <a:pPr algn="r"/>
                      <a:r>
                        <a:rPr lang="en-US" sz="1400" b="1" dirty="0" smtClean="0">
                          <a:solidFill>
                            <a:schemeClr val="bg1"/>
                          </a:solidFill>
                          <a:latin typeface="+mn-lt"/>
                        </a:rPr>
                        <a:t>Raw</a:t>
                      </a:r>
                      <a:r>
                        <a:rPr lang="en-US" sz="1400" b="1" baseline="0" dirty="0" smtClean="0">
                          <a:solidFill>
                            <a:schemeClr val="bg1"/>
                          </a:solidFill>
                          <a:latin typeface="+mn-lt"/>
                        </a:rPr>
                        <a:t> Score</a:t>
                      </a:r>
                      <a:endParaRPr lang="en-US" sz="1400" b="1" dirty="0">
                        <a:solidFill>
                          <a:schemeClr val="bg1"/>
                        </a:solidFill>
                        <a:latin typeface="+mn-lt"/>
                      </a:endParaRPr>
                    </a:p>
                  </a:txBody>
                  <a:tcPr anchor="ctr">
                    <a:solidFill>
                      <a:srgbClr val="0B1C62"/>
                    </a:solidFill>
                  </a:tcPr>
                </a:tc>
                <a:tc>
                  <a:txBody>
                    <a:bodyPr/>
                    <a:lstStyle/>
                    <a:p>
                      <a:pPr algn="ctr"/>
                      <a:endParaRPr lang="en-US" sz="1200" dirty="0"/>
                    </a:p>
                  </a:txBody>
                  <a:tcPr anchor="ctr">
                    <a:solidFill>
                      <a:srgbClr val="0B1C62">
                        <a:alpha val="90000"/>
                      </a:srgbClr>
                    </a:solidFill>
                  </a:tcPr>
                </a:tc>
                <a:tc>
                  <a:txBody>
                    <a:bodyPr/>
                    <a:lstStyle/>
                    <a:p>
                      <a:pPr algn="ctr"/>
                      <a:endParaRPr lang="en-US" sz="1200" dirty="0"/>
                    </a:p>
                  </a:txBody>
                  <a:tcPr anchor="ctr">
                    <a:solidFill>
                      <a:srgbClr val="0B1C62">
                        <a:alpha val="90000"/>
                      </a:srgbClr>
                    </a:solidFill>
                  </a:tcPr>
                </a:tc>
                <a:tc>
                  <a:txBody>
                    <a:bodyPr/>
                    <a:lstStyle/>
                    <a:p>
                      <a:pPr algn="ctr"/>
                      <a:endParaRPr lang="en-US" sz="1200" dirty="0"/>
                    </a:p>
                  </a:txBody>
                  <a:tcPr anchor="ctr">
                    <a:solidFill>
                      <a:srgbClr val="0B1C62">
                        <a:alpha val="90000"/>
                      </a:srgbClr>
                    </a:solidFill>
                  </a:tcPr>
                </a:tc>
                <a:tc>
                  <a:txBody>
                    <a:bodyPr/>
                    <a:lstStyle/>
                    <a:p>
                      <a:pPr algn="ctr"/>
                      <a:endParaRPr lang="en-US" sz="1200" dirty="0"/>
                    </a:p>
                  </a:txBody>
                  <a:tcPr anchor="ctr">
                    <a:solidFill>
                      <a:srgbClr val="0B1C62">
                        <a:alpha val="90000"/>
                      </a:srgbClr>
                    </a:solidFill>
                  </a:tcPr>
                </a:tc>
                <a:tc>
                  <a:txBody>
                    <a:bodyPr/>
                    <a:lstStyle/>
                    <a:p>
                      <a:pPr marL="0" indent="0" algn="ctr">
                        <a:buFontTx/>
                        <a:buNone/>
                      </a:pPr>
                      <a:endParaRPr lang="en-US" sz="1200" dirty="0" smtClean="0"/>
                    </a:p>
                  </a:txBody>
                  <a:tcPr anchor="ctr">
                    <a:solidFill>
                      <a:srgbClr val="0B1C62">
                        <a:alpha val="90000"/>
                      </a:srgbClr>
                    </a:solidFill>
                  </a:tcPr>
                </a:tc>
                <a:tc>
                  <a:txBody>
                    <a:bodyPr/>
                    <a:lstStyle/>
                    <a:p>
                      <a:pPr marL="0" indent="0" algn="ctr">
                        <a:buFontTx/>
                        <a:buNone/>
                      </a:pPr>
                      <a:endParaRPr lang="en-US" sz="1200" dirty="0" smtClean="0"/>
                    </a:p>
                  </a:txBody>
                  <a:tcPr anchor="ctr">
                    <a:solidFill>
                      <a:srgbClr val="0B1C62">
                        <a:alpha val="90000"/>
                      </a:srgbClr>
                    </a:solidFill>
                  </a:tcPr>
                </a:tc>
                <a:tc>
                  <a:txBody>
                    <a:bodyPr/>
                    <a:lstStyle/>
                    <a:p>
                      <a:pPr marL="0" indent="0" algn="ctr">
                        <a:buFontTx/>
                        <a:buNone/>
                      </a:pPr>
                      <a:endParaRPr lang="en-US" sz="1200" dirty="0" smtClean="0"/>
                    </a:p>
                  </a:txBody>
                  <a:tcPr anchor="ctr">
                    <a:solidFill>
                      <a:srgbClr val="0B1C62">
                        <a:alpha val="90000"/>
                      </a:srgbClr>
                    </a:solidFill>
                  </a:tcPr>
                </a:tc>
              </a:tr>
              <a:tr h="472441">
                <a:tc>
                  <a:txBody>
                    <a:bodyPr/>
                    <a:lstStyle/>
                    <a:p>
                      <a:r>
                        <a:rPr lang="en-US" sz="1400" b="1" dirty="0" smtClean="0">
                          <a:solidFill>
                            <a:schemeClr val="bg1"/>
                          </a:solidFill>
                          <a:latin typeface="+mn-lt"/>
                        </a:rPr>
                        <a:t>Weighted Average/Rank</a:t>
                      </a:r>
                      <a:endParaRPr lang="en-US" sz="1400" b="1" dirty="0">
                        <a:solidFill>
                          <a:schemeClr val="bg1"/>
                        </a:solidFill>
                        <a:latin typeface="+mn-lt"/>
                      </a:endParaRPr>
                    </a:p>
                  </a:txBody>
                  <a:tcPr anchor="ctr">
                    <a:solidFill>
                      <a:srgbClr val="0B1C62"/>
                    </a:solidFill>
                  </a:tcPr>
                </a:tc>
                <a:tc>
                  <a:txBody>
                    <a:bodyPr/>
                    <a:lstStyle/>
                    <a:p>
                      <a:pPr algn="ctr"/>
                      <a:endParaRPr lang="en-US" sz="1200" dirty="0"/>
                    </a:p>
                  </a:txBody>
                  <a:tcPr anchor="ctr">
                    <a:solidFill>
                      <a:srgbClr val="0B1C62">
                        <a:alpha val="90000"/>
                      </a:srgbClr>
                    </a:solidFill>
                  </a:tcPr>
                </a:tc>
                <a:tc>
                  <a:txBody>
                    <a:bodyPr/>
                    <a:lstStyle/>
                    <a:p>
                      <a:pPr algn="ctr"/>
                      <a:endParaRPr lang="en-US" sz="1200" dirty="0"/>
                    </a:p>
                  </a:txBody>
                  <a:tcPr anchor="ctr">
                    <a:solidFill>
                      <a:srgbClr val="0B1C62">
                        <a:alpha val="90000"/>
                      </a:srgbClr>
                    </a:solidFill>
                  </a:tcPr>
                </a:tc>
                <a:tc>
                  <a:txBody>
                    <a:bodyPr/>
                    <a:lstStyle/>
                    <a:p>
                      <a:pPr algn="ctr"/>
                      <a:endParaRPr lang="en-US" sz="1200" dirty="0"/>
                    </a:p>
                  </a:txBody>
                  <a:tcPr anchor="ctr">
                    <a:solidFill>
                      <a:srgbClr val="0B1C62">
                        <a:alpha val="90000"/>
                      </a:srgbClr>
                    </a:solidFill>
                  </a:tcPr>
                </a:tc>
                <a:tc>
                  <a:txBody>
                    <a:bodyPr/>
                    <a:lstStyle/>
                    <a:p>
                      <a:pPr algn="ctr"/>
                      <a:endParaRPr lang="en-US" sz="1200" dirty="0"/>
                    </a:p>
                  </a:txBody>
                  <a:tcPr anchor="ctr">
                    <a:solidFill>
                      <a:srgbClr val="0B1C62">
                        <a:alpha val="90000"/>
                      </a:srgbClr>
                    </a:solidFill>
                  </a:tcPr>
                </a:tc>
                <a:tc>
                  <a:txBody>
                    <a:bodyPr/>
                    <a:lstStyle/>
                    <a:p>
                      <a:pPr marL="0" indent="0" algn="ctr">
                        <a:buFontTx/>
                        <a:buNone/>
                      </a:pPr>
                      <a:endParaRPr lang="en-US" sz="1200" dirty="0" smtClean="0"/>
                    </a:p>
                  </a:txBody>
                  <a:tcPr anchor="ctr">
                    <a:solidFill>
                      <a:srgbClr val="0B1C62">
                        <a:alpha val="90000"/>
                      </a:srgbClr>
                    </a:solidFill>
                  </a:tcPr>
                </a:tc>
                <a:tc>
                  <a:txBody>
                    <a:bodyPr/>
                    <a:lstStyle/>
                    <a:p>
                      <a:pPr marL="0" indent="0" algn="ctr">
                        <a:buFontTx/>
                        <a:buNone/>
                      </a:pPr>
                      <a:endParaRPr lang="en-US" sz="1200" dirty="0" smtClean="0"/>
                    </a:p>
                  </a:txBody>
                  <a:tcPr anchor="ctr">
                    <a:solidFill>
                      <a:srgbClr val="0B1C62">
                        <a:alpha val="90000"/>
                      </a:srgbClr>
                    </a:solidFill>
                  </a:tcPr>
                </a:tc>
                <a:tc>
                  <a:txBody>
                    <a:bodyPr/>
                    <a:lstStyle/>
                    <a:p>
                      <a:pPr marL="0" indent="0" algn="ctr">
                        <a:buFontTx/>
                        <a:buNone/>
                      </a:pPr>
                      <a:endParaRPr lang="en-US" sz="1200" dirty="0" smtClean="0"/>
                    </a:p>
                  </a:txBody>
                  <a:tcPr anchor="ctr">
                    <a:solidFill>
                      <a:srgbClr val="0B1C62">
                        <a:alpha val="90000"/>
                      </a:srgbClr>
                    </a:solidFill>
                  </a:tcPr>
                </a:tc>
              </a:tr>
            </a:tbl>
          </a:graphicData>
        </a:graphic>
      </p:graphicFrame>
      <p:sp>
        <p:nvSpPr>
          <p:cNvPr id="6" name="TextBox 5"/>
          <p:cNvSpPr txBox="1"/>
          <p:nvPr/>
        </p:nvSpPr>
        <p:spPr>
          <a:xfrm>
            <a:off x="533400" y="5874603"/>
            <a:ext cx="6324600" cy="830997"/>
          </a:xfrm>
          <a:prstGeom prst="rect">
            <a:avLst/>
          </a:prstGeom>
          <a:noFill/>
        </p:spPr>
        <p:txBody>
          <a:bodyPr wrap="square" rtlCol="0">
            <a:spAutoFit/>
          </a:bodyPr>
          <a:lstStyle/>
          <a:p>
            <a:r>
              <a:rPr lang="en-US" sz="1200" b="1" u="sng" dirty="0" smtClean="0"/>
              <a:t>Scoring Key</a:t>
            </a:r>
          </a:p>
          <a:p>
            <a:r>
              <a:rPr lang="en-US" sz="1200" dirty="0" smtClean="0"/>
              <a:t>0=  Does not meet FELRA/Industry Standards</a:t>
            </a:r>
          </a:p>
          <a:p>
            <a:r>
              <a:rPr lang="en-US" sz="1200" dirty="0" smtClean="0"/>
              <a:t>3=  Meets FELRA/Industry </a:t>
            </a:r>
            <a:r>
              <a:rPr lang="en-US" sz="1200" dirty="0"/>
              <a:t>Standards</a:t>
            </a:r>
          </a:p>
          <a:p>
            <a:r>
              <a:rPr lang="en-US" sz="1200" dirty="0" smtClean="0"/>
              <a:t>5=  Exceeds/Industry </a:t>
            </a:r>
            <a:r>
              <a:rPr lang="en-US" sz="1200" dirty="0"/>
              <a:t>Standards</a:t>
            </a:r>
          </a:p>
        </p:txBody>
      </p:sp>
    </p:spTree>
    <p:extLst>
      <p:ext uri="{BB962C8B-B14F-4D97-AF65-F5344CB8AC3E}">
        <p14:creationId xmlns:p14="http://schemas.microsoft.com/office/powerpoint/2010/main" val="5482454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3">
            <a:schemeClr val="lt1"/>
          </a:lnRef>
          <a:fillRef idx="1">
            <a:schemeClr val="accent1"/>
          </a:fillRef>
          <a:effectRef idx="1">
            <a:schemeClr val="accent1"/>
          </a:effectRef>
          <a:fontRef idx="minor">
            <a:schemeClr val="lt1"/>
          </a:fontRef>
        </p:style>
        <p:txBody>
          <a:bodyPr/>
          <a:lstStyle/>
          <a:p>
            <a:r>
              <a:rPr lang="en-US" b="1" dirty="0" smtClean="0">
                <a:solidFill>
                  <a:schemeClr val="bg1"/>
                </a:solidFill>
              </a:rPr>
              <a:t>90-120 Day Solutions</a:t>
            </a:r>
            <a:endParaRPr lang="en-US" b="1" dirty="0">
              <a:solidFill>
                <a:schemeClr val="bg1"/>
              </a:solidFill>
            </a:endParaRPr>
          </a:p>
        </p:txBody>
      </p:sp>
      <p:sp>
        <p:nvSpPr>
          <p:cNvPr id="3" name="Subtitle 2"/>
          <p:cNvSpPr>
            <a:spLocks noGrp="1"/>
          </p:cNvSpPr>
          <p:nvPr>
            <p:ph type="subTitle" idx="1"/>
          </p:nvPr>
        </p:nvSpPr>
        <p:spPr/>
        <p:txBody>
          <a:bodyPr>
            <a:normAutofit/>
          </a:bodyPr>
          <a:lstStyle/>
          <a:p>
            <a:pPr algn="l"/>
            <a:r>
              <a:rPr lang="en-US" sz="2800" b="1" dirty="0" smtClean="0">
                <a:solidFill>
                  <a:schemeClr val="tx2">
                    <a:lumMod val="75000"/>
                  </a:schemeClr>
                </a:solidFill>
              </a:rPr>
              <a:t>Safeway Health</a:t>
            </a:r>
            <a:r>
              <a:rPr lang="en-US" sz="2800" b="1" baseline="-25000" dirty="0" smtClean="0">
                <a:solidFill>
                  <a:schemeClr val="tx2">
                    <a:lumMod val="75000"/>
                  </a:schemeClr>
                </a:solidFill>
              </a:rPr>
              <a:t>™ </a:t>
            </a:r>
          </a:p>
          <a:p>
            <a:pPr algn="l"/>
            <a:r>
              <a:rPr lang="en-US" sz="2800" b="1" dirty="0" smtClean="0">
                <a:solidFill>
                  <a:schemeClr val="tx2">
                    <a:lumMod val="75000"/>
                  </a:schemeClr>
                </a:solidFill>
              </a:rPr>
              <a:t>RxTE</a:t>
            </a:r>
            <a:r>
              <a:rPr lang="en-US" sz="2800" b="1" dirty="0" smtClean="0">
                <a:solidFill>
                  <a:schemeClr val="tx2">
                    <a:lumMod val="75000"/>
                  </a:schemeClr>
                </a:solidFill>
                <a:latin typeface="Arial" panose="020B0604020202020204" pitchFamily="34" charset="0"/>
                <a:cs typeface="Arial" panose="020B0604020202020204" pitchFamily="34" charset="0"/>
              </a:rPr>
              <a:t>® </a:t>
            </a:r>
            <a:r>
              <a:rPr lang="en-US" sz="2800" b="1" dirty="0" smtClean="0">
                <a:solidFill>
                  <a:schemeClr val="tx2">
                    <a:lumMod val="75000"/>
                  </a:schemeClr>
                </a:solidFill>
                <a:cs typeface="Arial" panose="020B0604020202020204" pitchFamily="34" charset="0"/>
              </a:rPr>
              <a:t>Market Price Drug Program</a:t>
            </a:r>
            <a:endParaRPr lang="en-US" sz="2800" b="1" dirty="0">
              <a:solidFill>
                <a:schemeClr val="tx2">
                  <a:lumMod val="75000"/>
                </a:schemeClr>
              </a:solidFill>
            </a:endParaRPr>
          </a:p>
        </p:txBody>
      </p:sp>
      <p:sp>
        <p:nvSpPr>
          <p:cNvPr id="4" name="Slide Number Placeholder 3"/>
          <p:cNvSpPr>
            <a:spLocks noGrp="1"/>
          </p:cNvSpPr>
          <p:nvPr>
            <p:ph type="sldNum" sz="quarter" idx="12"/>
          </p:nvPr>
        </p:nvSpPr>
        <p:spPr/>
        <p:txBody>
          <a:bodyPr/>
          <a:lstStyle/>
          <a:p>
            <a:fld id="{6162487C-E2FA-478B-BDFB-B32EF16348FB}" type="slidenum">
              <a:rPr lang="en-US" smtClean="0"/>
              <a:pPr/>
              <a:t>12</a:t>
            </a:fld>
            <a:endParaRPr lang="en-US" dirty="0"/>
          </a:p>
        </p:txBody>
      </p:sp>
    </p:spTree>
    <p:extLst>
      <p:ext uri="{BB962C8B-B14F-4D97-AF65-F5344CB8AC3E}">
        <p14:creationId xmlns:p14="http://schemas.microsoft.com/office/powerpoint/2010/main" val="1451574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 Reference Pricing</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Plan Adoption - estimated adoption levels by the nation’s largest employers ~ 12% in 2013, primarily for imaging, surgical procedures and drugs</a:t>
            </a:r>
          </a:p>
          <a:p>
            <a:r>
              <a:rPr lang="en-US" dirty="0" smtClean="0"/>
              <a:t>Program Administration - Castlight Health has been on the forefront of web-based consumer transparency tools; Safeway Health has lead the development of reference base pricing programs and services</a:t>
            </a:r>
          </a:p>
          <a:p>
            <a:r>
              <a:rPr lang="en-US" dirty="0" smtClean="0"/>
              <a:t>Pharmacy Benefits Managers (PBMs) - EnvisionRx is the early adopter among carve-out PBMs; Catamaran &amp; Caremark administer a small number of RBP </a:t>
            </a:r>
            <a:r>
              <a:rPr lang="en-US" dirty="0" smtClean="0"/>
              <a:t>plans</a:t>
            </a:r>
            <a:endParaRPr lang="en-US" dirty="0" smtClean="0"/>
          </a:p>
        </p:txBody>
      </p:sp>
      <p:sp>
        <p:nvSpPr>
          <p:cNvPr id="4" name="Slide Number Placeholder 3"/>
          <p:cNvSpPr>
            <a:spLocks noGrp="1"/>
          </p:cNvSpPr>
          <p:nvPr>
            <p:ph type="sldNum" sz="quarter" idx="12"/>
          </p:nvPr>
        </p:nvSpPr>
        <p:spPr/>
        <p:txBody>
          <a:bodyPr/>
          <a:lstStyle/>
          <a:p>
            <a:fld id="{6162487C-E2FA-478B-BDFB-B32EF16348FB}" type="slidenum">
              <a:rPr lang="en-US" smtClean="0"/>
              <a:pPr/>
              <a:t>13</a:t>
            </a:fld>
            <a:endParaRPr lang="en-US" dirty="0"/>
          </a:p>
        </p:txBody>
      </p:sp>
    </p:spTree>
    <p:extLst>
      <p:ext uri="{BB962C8B-B14F-4D97-AF65-F5344CB8AC3E}">
        <p14:creationId xmlns:p14="http://schemas.microsoft.com/office/powerpoint/2010/main" val="1788232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 Drug Pricing </a:t>
            </a:r>
            <a:endParaRPr lang="en-US" dirty="0"/>
          </a:p>
        </p:txBody>
      </p:sp>
      <p:sp>
        <p:nvSpPr>
          <p:cNvPr id="3" name="Content Placeholder 2"/>
          <p:cNvSpPr>
            <a:spLocks noGrp="1"/>
          </p:cNvSpPr>
          <p:nvPr>
            <p:ph idx="1"/>
          </p:nvPr>
        </p:nvSpPr>
        <p:spPr/>
        <p:txBody>
          <a:bodyPr>
            <a:normAutofit/>
          </a:bodyPr>
          <a:lstStyle/>
          <a:p>
            <a:r>
              <a:rPr lang="en-US" dirty="0" smtClean="0"/>
              <a:t>Reduces the plan’s exposure  through price-based, therapy class coverage limitations </a:t>
            </a:r>
          </a:p>
          <a:p>
            <a:pPr marL="457200" lvl="1" indent="0">
              <a:buNone/>
            </a:pPr>
            <a:endParaRPr lang="en-US" dirty="0" smtClean="0"/>
          </a:p>
          <a:p>
            <a:pPr lvl="1"/>
            <a:r>
              <a:rPr lang="en-US" dirty="0" smtClean="0"/>
              <a:t>members choosing the higher cost therapy(ies) pay the </a:t>
            </a:r>
            <a:r>
              <a:rPr lang="en-US" u="sng" dirty="0" smtClean="0"/>
              <a:t>full cost difference</a:t>
            </a:r>
            <a:r>
              <a:rPr lang="en-US" dirty="0" smtClean="0"/>
              <a:t> between the reference vs alternative </a:t>
            </a:r>
            <a:r>
              <a:rPr lang="en-US" dirty="0" smtClean="0"/>
              <a:t>medication</a:t>
            </a:r>
          </a:p>
          <a:p>
            <a:pPr lvl="1"/>
            <a:r>
              <a:rPr lang="en-US" dirty="0" smtClean="0"/>
              <a:t>Covers </a:t>
            </a:r>
            <a:endParaRPr lang="en-US" dirty="0" smtClean="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14</a:t>
            </a:fld>
            <a:endParaRPr lang="en-US" dirty="0"/>
          </a:p>
        </p:txBody>
      </p:sp>
    </p:spTree>
    <p:extLst>
      <p:ext uri="{BB962C8B-B14F-4D97-AF65-F5344CB8AC3E}">
        <p14:creationId xmlns:p14="http://schemas.microsoft.com/office/powerpoint/2010/main" val="27081104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Safeway Health Model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Three (3) year Management Agreement</a:t>
            </a:r>
          </a:p>
          <a:p>
            <a:pPr lvl="1"/>
            <a:r>
              <a:rPr lang="en-US" dirty="0" smtClean="0"/>
              <a:t>Term Penalty for early exit</a:t>
            </a:r>
          </a:p>
          <a:p>
            <a:pPr lvl="1"/>
            <a:r>
              <a:rPr lang="en-US" dirty="0" smtClean="0"/>
              <a:t>Proprietary rights to the reference pricing algorithms </a:t>
            </a:r>
          </a:p>
          <a:p>
            <a:pPr lvl="1"/>
            <a:r>
              <a:rPr lang="en-US" dirty="0" smtClean="0"/>
              <a:t>Limits of Liability &amp; Indemnification Clauses protect Safeway Health against adverse financial or member outcomes </a:t>
            </a:r>
          </a:p>
          <a:p>
            <a:r>
              <a:rPr lang="en-US" dirty="0" smtClean="0"/>
              <a:t>Fees</a:t>
            </a:r>
          </a:p>
          <a:p>
            <a:pPr lvl="1"/>
            <a:r>
              <a:rPr lang="en-US" dirty="0" smtClean="0"/>
              <a:t>PEPM Fee with savings guarantees; template contract indicates 10% from ‘current’</a:t>
            </a:r>
          </a:p>
          <a:p>
            <a:pPr lvl="1"/>
            <a:r>
              <a:rPr lang="en-US" dirty="0" smtClean="0"/>
              <a:t>GDR targets</a:t>
            </a:r>
          </a:p>
          <a:p>
            <a:pPr marL="457200" lvl="1" indent="0">
              <a:buNone/>
            </a:pPr>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6162487C-E2FA-478B-BDFB-B32EF16348FB}" type="slidenum">
              <a:rPr lang="en-US" smtClean="0"/>
              <a:pPr/>
              <a:t>15</a:t>
            </a:fld>
            <a:endParaRPr lang="en-US" dirty="0"/>
          </a:p>
        </p:txBody>
      </p:sp>
    </p:spTree>
    <p:extLst>
      <p:ext uri="{BB962C8B-B14F-4D97-AF65-F5344CB8AC3E}">
        <p14:creationId xmlns:p14="http://schemas.microsoft.com/office/powerpoint/2010/main" val="4015438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Safeway Health Model</a:t>
            </a:r>
            <a:endParaRPr lang="en-US" dirty="0"/>
          </a:p>
        </p:txBody>
      </p:sp>
      <p:sp>
        <p:nvSpPr>
          <p:cNvPr id="3" name="Content Placeholder 2"/>
          <p:cNvSpPr>
            <a:spLocks noGrp="1"/>
          </p:cNvSpPr>
          <p:nvPr>
            <p:ph idx="1"/>
          </p:nvPr>
        </p:nvSpPr>
        <p:spPr/>
        <p:txBody>
          <a:bodyPr>
            <a:normAutofit/>
          </a:bodyPr>
          <a:lstStyle/>
          <a:p>
            <a:pPr marL="57150" indent="0">
              <a:buNone/>
            </a:pPr>
            <a:r>
              <a:rPr lang="en-US" dirty="0" smtClean="0"/>
              <a:t>Services</a:t>
            </a:r>
          </a:p>
          <a:p>
            <a:pPr marL="914400" lvl="1" indent="-457200"/>
            <a:r>
              <a:rPr lang="en-US" dirty="0" smtClean="0"/>
              <a:t>Savings analysis and initial design, reference price recommendations</a:t>
            </a:r>
          </a:p>
          <a:p>
            <a:pPr marL="914400" lvl="1" indent="-457200"/>
            <a:r>
              <a:rPr lang="en-US" dirty="0" smtClean="0"/>
              <a:t>Co-manages implementation with PBM, including prescriber, member outreach</a:t>
            </a:r>
          </a:p>
          <a:p>
            <a:pPr marL="914400" lvl="1" indent="-457200"/>
            <a:r>
              <a:rPr lang="en-US" dirty="0" smtClean="0"/>
              <a:t>Ongoing program monitoring with semi-annual recommendations</a:t>
            </a:r>
          </a:p>
        </p:txBody>
      </p:sp>
      <p:sp>
        <p:nvSpPr>
          <p:cNvPr id="4" name="Slide Number Placeholder 3"/>
          <p:cNvSpPr>
            <a:spLocks noGrp="1"/>
          </p:cNvSpPr>
          <p:nvPr>
            <p:ph type="sldNum" sz="quarter" idx="12"/>
          </p:nvPr>
        </p:nvSpPr>
        <p:spPr/>
        <p:txBody>
          <a:bodyPr/>
          <a:lstStyle/>
          <a:p>
            <a:fld id="{6162487C-E2FA-478B-BDFB-B32EF16348FB}" type="slidenum">
              <a:rPr lang="en-US" smtClean="0"/>
              <a:pPr/>
              <a:t>16</a:t>
            </a:fld>
            <a:endParaRPr lang="en-US" dirty="0"/>
          </a:p>
        </p:txBody>
      </p:sp>
    </p:spTree>
    <p:extLst>
      <p:ext uri="{BB962C8B-B14F-4D97-AF65-F5344CB8AC3E}">
        <p14:creationId xmlns:p14="http://schemas.microsoft.com/office/powerpoint/2010/main" val="21617625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Installation 90 – 180 Days¹</a:t>
            </a:r>
            <a:endParaRPr lang="en-US" dirty="0"/>
          </a:p>
        </p:txBody>
      </p:sp>
      <p:sp>
        <p:nvSpPr>
          <p:cNvPr id="4" name="Slide Number Placeholder 3"/>
          <p:cNvSpPr>
            <a:spLocks noGrp="1"/>
          </p:cNvSpPr>
          <p:nvPr>
            <p:ph type="sldNum" sz="quarter" idx="12"/>
          </p:nvPr>
        </p:nvSpPr>
        <p:spPr>
          <a:xfrm>
            <a:off x="6570640" y="6430962"/>
            <a:ext cx="2133600" cy="365125"/>
          </a:xfrm>
        </p:spPr>
        <p:txBody>
          <a:bodyPr/>
          <a:lstStyle/>
          <a:p>
            <a:fld id="{6162487C-E2FA-478B-BDFB-B32EF16348FB}" type="slidenum">
              <a:rPr lang="en-US" smtClean="0"/>
              <a:pPr/>
              <a:t>17</a:t>
            </a:fld>
            <a:endParaRPr lang="en-US" dirty="0"/>
          </a:p>
        </p:txBody>
      </p:sp>
      <p:pic>
        <p:nvPicPr>
          <p:cNvPr id="10" name="Content Placeholder 9"/>
          <p:cNvPicPr>
            <a:picLocks noGrp="1" noChangeAspect="1"/>
          </p:cNvPicPr>
          <p:nvPr>
            <p:ph idx="1"/>
          </p:nvPr>
        </p:nvPicPr>
        <p:blipFill>
          <a:blip r:embed="rId3"/>
          <a:stretch>
            <a:fillRect/>
          </a:stretch>
        </p:blipFill>
        <p:spPr>
          <a:xfrm>
            <a:off x="459078" y="974725"/>
            <a:ext cx="8225844" cy="545623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381000" y="6472535"/>
            <a:ext cx="7620000" cy="461665"/>
          </a:xfrm>
          <a:prstGeom prst="rect">
            <a:avLst/>
          </a:prstGeom>
          <a:noFill/>
        </p:spPr>
        <p:txBody>
          <a:bodyPr wrap="square" rtlCol="0">
            <a:spAutoFit/>
          </a:bodyPr>
          <a:lstStyle/>
          <a:p>
            <a:r>
              <a:rPr lang="en-US" sz="1200" dirty="0" smtClean="0"/>
              <a:t>¹Timeline varies by PBM and Plan                   				</a:t>
            </a:r>
          </a:p>
          <a:p>
            <a:r>
              <a:rPr lang="en-US" sz="1200" dirty="0" smtClean="0"/>
              <a:t>Source:  Safeway Health 2014</a:t>
            </a:r>
            <a:endParaRPr lang="en-US" sz="1200" dirty="0"/>
          </a:p>
        </p:txBody>
      </p:sp>
    </p:spTree>
    <p:extLst>
      <p:ext uri="{BB962C8B-B14F-4D97-AF65-F5344CB8AC3E}">
        <p14:creationId xmlns:p14="http://schemas.microsoft.com/office/powerpoint/2010/main" val="1643464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Considerations &amp; Risks</a:t>
            </a:r>
            <a:endParaRPr lang="en-US" dirty="0"/>
          </a:p>
        </p:txBody>
      </p:sp>
      <p:sp>
        <p:nvSpPr>
          <p:cNvPr id="3" name="Text Placeholder 2"/>
          <p:cNvSpPr>
            <a:spLocks noGrp="1"/>
          </p:cNvSpPr>
          <p:nvPr>
            <p:ph type="body" idx="1"/>
          </p:nvPr>
        </p:nvSpPr>
        <p:spPr/>
        <p:txBody>
          <a:bodyPr/>
          <a:lstStyle/>
          <a:p>
            <a:r>
              <a:rPr lang="en-US" dirty="0" smtClean="0"/>
              <a:t>Reference Pricing	</a:t>
            </a:r>
            <a:endParaRPr lang="en-US" dirty="0"/>
          </a:p>
        </p:txBody>
      </p:sp>
      <p:sp>
        <p:nvSpPr>
          <p:cNvPr id="4" name="Content Placeholder 3"/>
          <p:cNvSpPr>
            <a:spLocks noGrp="1"/>
          </p:cNvSpPr>
          <p:nvPr>
            <p:ph sz="half" idx="2"/>
          </p:nvPr>
        </p:nvSpPr>
        <p:spPr/>
        <p:txBody>
          <a:bodyPr>
            <a:normAutofit fontScale="92500" lnSpcReduction="10000"/>
          </a:bodyPr>
          <a:lstStyle/>
          <a:p>
            <a:pPr marL="0" indent="0">
              <a:buNone/>
            </a:pPr>
            <a:r>
              <a:rPr lang="en-US" dirty="0" smtClean="0"/>
              <a:t>Considerations</a:t>
            </a:r>
          </a:p>
          <a:p>
            <a:pPr lvl="1"/>
            <a:r>
              <a:rPr lang="en-US" dirty="0" smtClean="0"/>
              <a:t>Program maintenance</a:t>
            </a:r>
          </a:p>
          <a:p>
            <a:pPr lvl="1"/>
            <a:r>
              <a:rPr lang="en-US" dirty="0" smtClean="0"/>
              <a:t>Prescriber and member appeals</a:t>
            </a:r>
          </a:p>
          <a:p>
            <a:pPr lvl="1"/>
            <a:r>
              <a:rPr lang="en-US" dirty="0" smtClean="0"/>
              <a:t>Administrative costs</a:t>
            </a:r>
          </a:p>
          <a:p>
            <a:pPr lvl="1"/>
            <a:r>
              <a:rPr lang="en-US" dirty="0" smtClean="0"/>
              <a:t>Professional support required</a:t>
            </a:r>
            <a:endParaRPr lang="en-US" dirty="0" smtClean="0"/>
          </a:p>
          <a:p>
            <a:pPr marL="0" indent="0">
              <a:buNone/>
            </a:pPr>
            <a:r>
              <a:rPr lang="en-US" dirty="0" smtClean="0"/>
              <a:t>Risks:</a:t>
            </a:r>
          </a:p>
          <a:p>
            <a:pPr lvl="1"/>
            <a:r>
              <a:rPr lang="en-US" sz="1900" dirty="0" smtClean="0"/>
              <a:t>Portability </a:t>
            </a:r>
          </a:p>
          <a:p>
            <a:pPr lvl="1"/>
            <a:r>
              <a:rPr lang="en-US" sz="1900" dirty="0" smtClean="0"/>
              <a:t>Vendor and program </a:t>
            </a:r>
            <a:r>
              <a:rPr lang="en-US" sz="1900" dirty="0"/>
              <a:t>a</a:t>
            </a:r>
            <a:r>
              <a:rPr lang="en-US" sz="1900" dirty="0" smtClean="0"/>
              <a:t>dministration </a:t>
            </a:r>
            <a:r>
              <a:rPr lang="en-US" sz="1900" dirty="0"/>
              <a:t>e</a:t>
            </a:r>
            <a:r>
              <a:rPr lang="en-US" sz="1900" dirty="0" smtClean="0"/>
              <a:t>xperience</a:t>
            </a:r>
          </a:p>
          <a:p>
            <a:pPr lvl="1"/>
            <a:r>
              <a:rPr lang="en-US" sz="1900" dirty="0" smtClean="0"/>
              <a:t>Specialty pharmacy requires separate solution</a:t>
            </a:r>
            <a:endParaRPr lang="en-US" sz="1900" dirty="0"/>
          </a:p>
        </p:txBody>
      </p:sp>
      <p:sp>
        <p:nvSpPr>
          <p:cNvPr id="5" name="Text Placeholder 4"/>
          <p:cNvSpPr>
            <a:spLocks noGrp="1"/>
          </p:cNvSpPr>
          <p:nvPr>
            <p:ph type="body" sz="quarter" idx="3"/>
          </p:nvPr>
        </p:nvSpPr>
        <p:spPr/>
        <p:txBody>
          <a:bodyPr/>
          <a:lstStyle/>
          <a:p>
            <a:r>
              <a:rPr lang="en-US" dirty="0" smtClean="0"/>
              <a:t>Managed Formulary</a:t>
            </a:r>
            <a:endParaRPr lang="en-US" dirty="0"/>
          </a:p>
        </p:txBody>
      </p:sp>
      <p:sp>
        <p:nvSpPr>
          <p:cNvPr id="6" name="Content Placeholder 5"/>
          <p:cNvSpPr>
            <a:spLocks noGrp="1"/>
          </p:cNvSpPr>
          <p:nvPr>
            <p:ph sz="quarter" idx="4"/>
          </p:nvPr>
        </p:nvSpPr>
        <p:spPr/>
        <p:txBody>
          <a:bodyPr>
            <a:normAutofit fontScale="92500" lnSpcReduction="10000"/>
          </a:bodyPr>
          <a:lstStyle/>
          <a:p>
            <a:pPr marL="0" indent="0">
              <a:buNone/>
            </a:pPr>
            <a:r>
              <a:rPr lang="en-US" sz="2200" dirty="0" smtClean="0"/>
              <a:t>Considerations</a:t>
            </a:r>
          </a:p>
          <a:p>
            <a:pPr lvl="1"/>
            <a:r>
              <a:rPr lang="en-US" sz="1800" dirty="0" smtClean="0"/>
              <a:t>Rebate loss vs low cost, high value formulary </a:t>
            </a:r>
            <a:r>
              <a:rPr lang="en-US" sz="1800" dirty="0" smtClean="0"/>
              <a:t>options</a:t>
            </a:r>
          </a:p>
          <a:p>
            <a:pPr lvl="1"/>
            <a:r>
              <a:rPr lang="en-US" sz="1800" dirty="0" smtClean="0"/>
              <a:t>Medical necessity criteria maintained for exclusions</a:t>
            </a:r>
          </a:p>
          <a:p>
            <a:pPr lvl="1"/>
            <a:r>
              <a:rPr lang="en-US" sz="1800" dirty="0" smtClean="0"/>
              <a:t>Member support, communications</a:t>
            </a:r>
          </a:p>
          <a:p>
            <a:r>
              <a:rPr lang="en-US" sz="2200" dirty="0" smtClean="0"/>
              <a:t>Risks:</a:t>
            </a:r>
          </a:p>
          <a:p>
            <a:pPr lvl="1"/>
            <a:r>
              <a:rPr lang="en-US" sz="1900" dirty="0" smtClean="0"/>
              <a:t>Managing new therapies, new indications</a:t>
            </a:r>
          </a:p>
          <a:p>
            <a:pPr lvl="1"/>
            <a:r>
              <a:rPr lang="en-US" sz="1900" dirty="0" smtClean="0"/>
              <a:t>Specialty pharmacy requires separate solution</a:t>
            </a:r>
          </a:p>
          <a:p>
            <a:pPr lvl="1"/>
            <a:r>
              <a:rPr lang="en-US" sz="1900" dirty="0" smtClean="0"/>
              <a:t>Conflicts with PBM’s formulary exclusions</a:t>
            </a:r>
          </a:p>
          <a:p>
            <a:endParaRPr lang="en-US" dirty="0"/>
          </a:p>
        </p:txBody>
      </p:sp>
      <p:sp>
        <p:nvSpPr>
          <p:cNvPr id="7" name="Slide Number Placeholder 6"/>
          <p:cNvSpPr>
            <a:spLocks noGrp="1"/>
          </p:cNvSpPr>
          <p:nvPr>
            <p:ph type="sldNum" sz="quarter" idx="12"/>
          </p:nvPr>
        </p:nvSpPr>
        <p:spPr/>
        <p:txBody>
          <a:bodyPr/>
          <a:lstStyle/>
          <a:p>
            <a:fld id="{6162487C-E2FA-478B-BDFB-B32EF16348FB}" type="slidenum">
              <a:rPr lang="en-US" smtClean="0"/>
              <a:pPr/>
              <a:t>18</a:t>
            </a:fld>
            <a:endParaRPr lang="en-US" dirty="0"/>
          </a:p>
        </p:txBody>
      </p:sp>
    </p:spTree>
    <p:extLst>
      <p:ext uri="{BB962C8B-B14F-4D97-AF65-F5344CB8AC3E}">
        <p14:creationId xmlns:p14="http://schemas.microsoft.com/office/powerpoint/2010/main" val="36155036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Safeway Health Model</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Three (3) year Management Agreement</a:t>
            </a:r>
          </a:p>
          <a:p>
            <a:pPr lvl="1"/>
            <a:r>
              <a:rPr lang="en-US" dirty="0" smtClean="0"/>
              <a:t>Term Penalty for early exit</a:t>
            </a:r>
          </a:p>
          <a:p>
            <a:pPr lvl="1"/>
            <a:r>
              <a:rPr lang="en-US" dirty="0" smtClean="0"/>
              <a:t>Proprietary rights to the reference pricing algorithms </a:t>
            </a:r>
          </a:p>
          <a:p>
            <a:pPr lvl="1"/>
            <a:r>
              <a:rPr lang="en-US" dirty="0" smtClean="0"/>
              <a:t>Limits of Liability &amp; Indemnification Clauses protect Safeway Health against adverse financial or member outcomes </a:t>
            </a:r>
          </a:p>
          <a:p>
            <a:r>
              <a:rPr lang="en-US" dirty="0" smtClean="0"/>
              <a:t>Fees</a:t>
            </a:r>
          </a:p>
          <a:p>
            <a:pPr lvl="1"/>
            <a:r>
              <a:rPr lang="en-US" dirty="0" smtClean="0"/>
              <a:t>PEPM Fee with savings guarantees; template contract indicates 10% from ‘current’</a:t>
            </a:r>
          </a:p>
          <a:p>
            <a:pPr lvl="1"/>
            <a:r>
              <a:rPr lang="en-US" dirty="0" smtClean="0"/>
              <a:t>GDR targets</a:t>
            </a:r>
          </a:p>
          <a:p>
            <a:pPr marL="457200" lvl="1" indent="0">
              <a:buNone/>
            </a:pPr>
            <a:endParaRPr lang="en-US" dirty="0" smtClean="0"/>
          </a:p>
          <a:p>
            <a:pPr lvl="1"/>
            <a:endParaRPr lang="en-US" dirty="0" smtClean="0"/>
          </a:p>
        </p:txBody>
      </p:sp>
      <p:sp>
        <p:nvSpPr>
          <p:cNvPr id="4" name="Slide Number Placeholder 3"/>
          <p:cNvSpPr>
            <a:spLocks noGrp="1"/>
          </p:cNvSpPr>
          <p:nvPr>
            <p:ph type="sldNum" sz="quarter" idx="12"/>
          </p:nvPr>
        </p:nvSpPr>
        <p:spPr/>
        <p:txBody>
          <a:bodyPr/>
          <a:lstStyle/>
          <a:p>
            <a:fld id="{6162487C-E2FA-478B-BDFB-B32EF16348FB}" type="slidenum">
              <a:rPr lang="en-US" smtClean="0"/>
              <a:pPr/>
              <a:t>19</a:t>
            </a:fld>
            <a:endParaRPr lang="en-US" dirty="0"/>
          </a:p>
        </p:txBody>
      </p:sp>
    </p:spTree>
    <p:extLst>
      <p:ext uri="{BB962C8B-B14F-4D97-AF65-F5344CB8AC3E}">
        <p14:creationId xmlns:p14="http://schemas.microsoft.com/office/powerpoint/2010/main" val="28502267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162487C-E2FA-478B-BDFB-B32EF16348FB}" type="slidenum">
              <a:rPr lang="en-US" smtClean="0"/>
              <a:pPr/>
              <a:t>20</a:t>
            </a:fld>
            <a:endParaRPr lang="en-US" dirty="0"/>
          </a:p>
        </p:txBody>
      </p:sp>
      <p:sp>
        <p:nvSpPr>
          <p:cNvPr id="5" name="TextBox 4"/>
          <p:cNvSpPr txBox="1"/>
          <p:nvPr/>
        </p:nvSpPr>
        <p:spPr>
          <a:xfrm>
            <a:off x="6324600" y="1066800"/>
            <a:ext cx="184731" cy="369332"/>
          </a:xfrm>
          <a:prstGeom prst="rect">
            <a:avLst/>
          </a:prstGeom>
          <a:noFill/>
        </p:spPr>
        <p:txBody>
          <a:bodyPr wrap="none" rtlCol="0">
            <a:spAutoFit/>
          </a:bodyPr>
          <a:lstStyle/>
          <a:p>
            <a:endParaRPr lang="en-US" dirty="0">
              <a:solidFill>
                <a:srgbClr val="E76F34"/>
              </a:solidFill>
            </a:endParaRPr>
          </a:p>
        </p:txBody>
      </p:sp>
    </p:spTree>
    <p:extLst>
      <p:ext uri="{BB962C8B-B14F-4D97-AF65-F5344CB8AC3E}">
        <p14:creationId xmlns:p14="http://schemas.microsoft.com/office/powerpoint/2010/main" val="41184121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24"/>
          <p:cNvSpPr>
            <a:spLocks noGrp="1"/>
          </p:cNvSpPr>
          <p:nvPr>
            <p:ph type="title"/>
          </p:nvPr>
        </p:nvSpPr>
        <p:spPr/>
        <p:txBody>
          <a:bodyPr/>
          <a:lstStyle/>
          <a:p>
            <a:r>
              <a:rPr lang="en-US" dirty="0" smtClean="0"/>
              <a:t>Incremental Value, Savings</a:t>
            </a:r>
            <a:endParaRPr lang="en-US" dirty="0"/>
          </a:p>
        </p:txBody>
      </p:sp>
      <p:graphicFrame>
        <p:nvGraphicFramePr>
          <p:cNvPr id="27" name="Content Placeholder 26"/>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Slide Number Placeholder 1"/>
          <p:cNvSpPr>
            <a:spLocks noGrp="1"/>
          </p:cNvSpPr>
          <p:nvPr>
            <p:ph type="sldNum" sz="quarter" idx="12"/>
          </p:nvPr>
        </p:nvSpPr>
        <p:spPr/>
        <p:txBody>
          <a:bodyPr/>
          <a:lstStyle/>
          <a:p>
            <a:fld id="{6162487C-E2FA-478B-BDFB-B32EF16348FB}" type="slidenum">
              <a:rPr lang="en-US" smtClean="0"/>
              <a:pPr/>
              <a:t>21</a:t>
            </a:fld>
            <a:endParaRPr lang="en-US" dirty="0"/>
          </a:p>
        </p:txBody>
      </p:sp>
    </p:spTree>
    <p:extLst>
      <p:ext uri="{BB962C8B-B14F-4D97-AF65-F5344CB8AC3E}">
        <p14:creationId xmlns:p14="http://schemas.microsoft.com/office/powerpoint/2010/main" val="23174007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style>
          <a:lnRef idx="3">
            <a:schemeClr val="lt1"/>
          </a:lnRef>
          <a:fillRef idx="1">
            <a:schemeClr val="accent1"/>
          </a:fillRef>
          <a:effectRef idx="1">
            <a:schemeClr val="accent1"/>
          </a:effectRef>
          <a:fontRef idx="minor">
            <a:schemeClr val="lt1"/>
          </a:fontRef>
        </p:style>
        <p:txBody>
          <a:bodyPr/>
          <a:lstStyle/>
          <a:p>
            <a:r>
              <a:rPr lang="en-US" b="1" dirty="0" smtClean="0">
                <a:solidFill>
                  <a:schemeClr val="bg1"/>
                </a:solidFill>
              </a:rPr>
              <a:t>Other Programs Reviewed</a:t>
            </a:r>
            <a:endParaRPr lang="en-US" b="1" dirty="0">
              <a:solidFill>
                <a:schemeClr val="bg1"/>
              </a:solidFill>
            </a:endParaRPr>
          </a:p>
        </p:txBody>
      </p:sp>
      <p:sp>
        <p:nvSpPr>
          <p:cNvPr id="3" name="Subtitle 2"/>
          <p:cNvSpPr>
            <a:spLocks noGrp="1"/>
          </p:cNvSpPr>
          <p:nvPr>
            <p:ph type="subTitle" idx="1"/>
          </p:nvPr>
        </p:nvSpPr>
        <p:spPr/>
        <p:txBody>
          <a:bodyPr>
            <a:noAutofit/>
          </a:bodyPr>
          <a:lstStyle/>
          <a:p>
            <a:pPr marL="457200" indent="-457200" algn="l">
              <a:buSzPct val="60000"/>
              <a:buFont typeface="Wingdings" panose="05000000000000000000" pitchFamily="2" charset="2"/>
              <a:buChar char="q"/>
            </a:pPr>
            <a:r>
              <a:rPr lang="en-US" sz="2800" b="1" dirty="0" smtClean="0">
                <a:solidFill>
                  <a:schemeClr val="tx2">
                    <a:lumMod val="75000"/>
                  </a:schemeClr>
                </a:solidFill>
              </a:rPr>
              <a:t>Advanced Utilization Management Package</a:t>
            </a:r>
          </a:p>
          <a:p>
            <a:pPr marL="457200" indent="-457200" algn="l">
              <a:buSzPct val="60000"/>
              <a:buFont typeface="Wingdings" panose="05000000000000000000" pitchFamily="2" charset="2"/>
              <a:buChar char="q"/>
            </a:pPr>
            <a:r>
              <a:rPr lang="en-US" sz="2800" b="1" dirty="0" smtClean="0">
                <a:solidFill>
                  <a:schemeClr val="tx2">
                    <a:lumMod val="75000"/>
                  </a:schemeClr>
                </a:solidFill>
              </a:rPr>
              <a:t>Pharmacogenomics PA</a:t>
            </a:r>
            <a:endParaRPr lang="en-US" sz="2800" b="1" dirty="0">
              <a:solidFill>
                <a:schemeClr val="tx2">
                  <a:lumMod val="75000"/>
                </a:schemeClr>
              </a:solidFill>
            </a:endParaRPr>
          </a:p>
        </p:txBody>
      </p:sp>
      <p:sp>
        <p:nvSpPr>
          <p:cNvPr id="4" name="Slide Number Placeholder 3"/>
          <p:cNvSpPr>
            <a:spLocks noGrp="1"/>
          </p:cNvSpPr>
          <p:nvPr>
            <p:ph type="sldNum" sz="quarter" idx="12"/>
          </p:nvPr>
        </p:nvSpPr>
        <p:spPr/>
        <p:txBody>
          <a:bodyPr/>
          <a:lstStyle/>
          <a:p>
            <a:fld id="{6162487C-E2FA-478B-BDFB-B32EF16348FB}" type="slidenum">
              <a:rPr lang="en-US" smtClean="0"/>
              <a:pPr/>
              <a:t>22</a:t>
            </a:fld>
            <a:endParaRPr lang="en-US" dirty="0"/>
          </a:p>
        </p:txBody>
      </p:sp>
    </p:spTree>
    <p:extLst>
      <p:ext uri="{BB962C8B-B14F-4D97-AF65-F5344CB8AC3E}">
        <p14:creationId xmlns:p14="http://schemas.microsoft.com/office/powerpoint/2010/main" val="367771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Programs Considered</a:t>
            </a:r>
            <a:endParaRPr lang="en-US" dirty="0"/>
          </a:p>
        </p:txBody>
      </p:sp>
      <p:sp>
        <p:nvSpPr>
          <p:cNvPr id="3" name="Content Placeholder 2"/>
          <p:cNvSpPr>
            <a:spLocks noGrp="1"/>
          </p:cNvSpPr>
          <p:nvPr>
            <p:ph sz="half" idx="1"/>
          </p:nvPr>
        </p:nvSpPr>
        <p:spPr>
          <a:xfrm>
            <a:off x="457200" y="1219200"/>
            <a:ext cx="4038600" cy="4525963"/>
          </a:xfrm>
        </p:spPr>
        <p:txBody>
          <a:bodyPr>
            <a:normAutofit fontScale="25000" lnSpcReduction="20000"/>
          </a:bodyPr>
          <a:lstStyle/>
          <a:p>
            <a:pPr marL="0" indent="0">
              <a:buNone/>
            </a:pPr>
            <a:r>
              <a:rPr lang="en-US" sz="9600" b="1" dirty="0" smtClean="0"/>
              <a:t>Advanced UM Program</a:t>
            </a:r>
          </a:p>
          <a:p>
            <a:r>
              <a:rPr lang="en-US" sz="7200" dirty="0" smtClean="0"/>
              <a:t>Bundled package of ST, PA, QLL programs spanning legacy ESI/Medco</a:t>
            </a:r>
          </a:p>
          <a:p>
            <a:r>
              <a:rPr lang="en-US" sz="7200" dirty="0" smtClean="0"/>
              <a:t>3-tier acuity level interventions:</a:t>
            </a:r>
          </a:p>
          <a:p>
            <a:pPr lvl="1"/>
            <a:r>
              <a:rPr lang="en-US" sz="6400" dirty="0" smtClean="0"/>
              <a:t>Step Therapy includes product switches to higher AWP, rebateable brands/MSBs</a:t>
            </a:r>
          </a:p>
          <a:p>
            <a:pPr lvl="1"/>
            <a:r>
              <a:rPr lang="en-US" sz="6400" dirty="0" smtClean="0"/>
              <a:t>PA Program lacks evidence of efficacy (&gt;94% or higher approval)</a:t>
            </a:r>
          </a:p>
          <a:p>
            <a:pPr lvl="1"/>
            <a:r>
              <a:rPr lang="en-US" sz="6400" dirty="0" smtClean="0"/>
              <a:t>Significant savings attributable to inferred medical (cost avoidance)</a:t>
            </a:r>
          </a:p>
          <a:p>
            <a:r>
              <a:rPr lang="en-US" sz="7200" dirty="0" smtClean="0"/>
              <a:t>Maximum Member Impact:       8878</a:t>
            </a:r>
          </a:p>
          <a:p>
            <a:r>
              <a:rPr lang="en-US" sz="7200" dirty="0" smtClean="0"/>
              <a:t>Program Cost:	</a:t>
            </a:r>
            <a:r>
              <a:rPr lang="en-US" sz="7200" dirty="0"/>
              <a:t> </a:t>
            </a:r>
            <a:r>
              <a:rPr lang="en-US" sz="7200" dirty="0" smtClean="0"/>
              <a:t>               $.80 PMPM</a:t>
            </a:r>
          </a:p>
          <a:p>
            <a:r>
              <a:rPr lang="en-US" sz="7200" dirty="0" smtClean="0"/>
              <a:t>Maximum Plan Savings:   $2.975,294</a:t>
            </a:r>
          </a:p>
          <a:p>
            <a:pPr marL="0" indent="0">
              <a:buNone/>
            </a:pPr>
            <a:endParaRPr lang="en-US" sz="7200" b="1" dirty="0" smtClean="0"/>
          </a:p>
          <a:p>
            <a:pPr marL="0" indent="0">
              <a:buNone/>
            </a:pPr>
            <a:r>
              <a:rPr lang="en-US" sz="7200" b="1" dirty="0" smtClean="0"/>
              <a:t>Recommendation:  </a:t>
            </a:r>
            <a:r>
              <a:rPr lang="en-US" sz="7200" dirty="0" smtClean="0"/>
              <a:t>Decline Participation</a:t>
            </a:r>
          </a:p>
          <a:p>
            <a:pPr marL="0" indent="0">
              <a:buNone/>
            </a:pPr>
            <a:r>
              <a:rPr lang="en-US" sz="5600" i="1" dirty="0" smtClean="0"/>
              <a:t>Probability of actual savings before 12 months – low, due to offset from grandfathering, appeals and  admin charges. Program stability and sustainable savings poor after year 1, due to preferred drugs losing patent, higher than average inflation on MSBs, annual changes to PBM rebate contracts. </a:t>
            </a:r>
          </a:p>
        </p:txBody>
      </p:sp>
      <p:sp>
        <p:nvSpPr>
          <p:cNvPr id="4" name="Content Placeholder 3"/>
          <p:cNvSpPr>
            <a:spLocks noGrp="1"/>
          </p:cNvSpPr>
          <p:nvPr>
            <p:ph sz="half" idx="2"/>
          </p:nvPr>
        </p:nvSpPr>
        <p:spPr>
          <a:xfrm>
            <a:off x="4648200" y="1219200"/>
            <a:ext cx="4038600" cy="4525963"/>
          </a:xfrm>
        </p:spPr>
        <p:txBody>
          <a:bodyPr>
            <a:normAutofit fontScale="25000" lnSpcReduction="20000"/>
          </a:bodyPr>
          <a:lstStyle/>
          <a:p>
            <a:pPr marL="0" indent="0">
              <a:buNone/>
            </a:pPr>
            <a:r>
              <a:rPr lang="en-US" sz="9600" b="1" dirty="0" smtClean="0"/>
              <a:t>Pharmacogenomics Prior Auth</a:t>
            </a:r>
          </a:p>
          <a:p>
            <a:r>
              <a:rPr lang="en-US" sz="7200" dirty="0" smtClean="0"/>
              <a:t>Genomic testing for efficacy of HepC treatments</a:t>
            </a:r>
          </a:p>
          <a:p>
            <a:r>
              <a:rPr lang="en-US" sz="7200" dirty="0" smtClean="0"/>
              <a:t>Treatment stopped at point of sale, prescriber PA requires:</a:t>
            </a:r>
          </a:p>
          <a:p>
            <a:pPr lvl="1"/>
            <a:r>
              <a:rPr lang="en-US" sz="6400" dirty="0" smtClean="0"/>
              <a:t>Genetic testing</a:t>
            </a:r>
            <a:r>
              <a:rPr lang="en-US" sz="6400" dirty="0"/>
              <a:t> </a:t>
            </a:r>
            <a:r>
              <a:rPr lang="en-US" sz="6400" dirty="0" smtClean="0"/>
              <a:t>when available</a:t>
            </a:r>
          </a:p>
          <a:p>
            <a:pPr lvl="1"/>
            <a:r>
              <a:rPr lang="en-US" sz="6400" dirty="0" smtClean="0"/>
              <a:t>Utilization review – treatment guidelines, dosing, patient treatment protocols</a:t>
            </a:r>
          </a:p>
          <a:p>
            <a:r>
              <a:rPr lang="en-US" sz="7200" dirty="0" smtClean="0"/>
              <a:t>Member Impact: 	              13 </a:t>
            </a:r>
          </a:p>
          <a:p>
            <a:r>
              <a:rPr lang="en-US" sz="7200" dirty="0" smtClean="0"/>
              <a:t>Program Cost:	                $.05 PMPM</a:t>
            </a:r>
          </a:p>
          <a:p>
            <a:r>
              <a:rPr lang="en-US" sz="7200" dirty="0" smtClean="0"/>
              <a:t>Net Plan Savings:                 $130,000</a:t>
            </a:r>
            <a:endParaRPr lang="en-US" dirty="0" smtClean="0"/>
          </a:p>
          <a:p>
            <a:endParaRPr lang="en-US" dirty="0"/>
          </a:p>
          <a:p>
            <a:pPr marL="0" indent="0">
              <a:buNone/>
            </a:pPr>
            <a:r>
              <a:rPr lang="en-US" sz="7200" b="1" dirty="0" smtClean="0"/>
              <a:t>Recommendation:</a:t>
            </a:r>
            <a:r>
              <a:rPr lang="en-US" sz="7200" dirty="0" smtClean="0"/>
              <a:t>  Decline Participation</a:t>
            </a:r>
          </a:p>
          <a:p>
            <a:pPr marL="0" indent="0">
              <a:buNone/>
            </a:pPr>
            <a:r>
              <a:rPr lang="en-US" sz="5600" i="1" dirty="0" smtClean="0"/>
              <a:t>Lack of evidence proving outcomes result from ESI intervention vs regression to the mean. </a:t>
            </a:r>
            <a:r>
              <a:rPr lang="en-US" sz="5600" i="1" dirty="0"/>
              <a:t> </a:t>
            </a:r>
            <a:r>
              <a:rPr lang="en-US" sz="5600" i="1" dirty="0" smtClean="0"/>
              <a:t>Genetic testing highly controversial (HepC reporting mandates). Rebates earned from testing, preferred drug retained by PBM. HepC treatments tightly controlled by FDA, manufacturers, materially reducing the risk of over- or under-utilization of therapies.</a:t>
            </a:r>
            <a:endParaRPr lang="en-US" sz="4800" i="1" dirty="0"/>
          </a:p>
        </p:txBody>
      </p:sp>
      <p:sp>
        <p:nvSpPr>
          <p:cNvPr id="5" name="Slide Number Placeholder 4"/>
          <p:cNvSpPr>
            <a:spLocks noGrp="1"/>
          </p:cNvSpPr>
          <p:nvPr>
            <p:ph type="sldNum" sz="quarter" idx="12"/>
          </p:nvPr>
        </p:nvSpPr>
        <p:spPr/>
        <p:txBody>
          <a:bodyPr/>
          <a:lstStyle/>
          <a:p>
            <a:r>
              <a:rPr lang="en-US" dirty="0" smtClean="0"/>
              <a:t>s</a:t>
            </a:r>
            <a:fld id="{6162487C-E2FA-478B-BDFB-B32EF16348FB}" type="slidenum">
              <a:rPr lang="en-US" smtClean="0"/>
              <a:pPr/>
              <a:t>23</a:t>
            </a:fld>
            <a:endParaRPr lang="en-US" dirty="0"/>
          </a:p>
        </p:txBody>
      </p:sp>
      <p:sp>
        <p:nvSpPr>
          <p:cNvPr id="6" name="TextBox 5"/>
          <p:cNvSpPr txBox="1"/>
          <p:nvPr/>
        </p:nvSpPr>
        <p:spPr>
          <a:xfrm>
            <a:off x="1295400" y="6553200"/>
            <a:ext cx="7239000" cy="276999"/>
          </a:xfrm>
          <a:prstGeom prst="rect">
            <a:avLst/>
          </a:prstGeom>
          <a:noFill/>
        </p:spPr>
        <p:txBody>
          <a:bodyPr wrap="square" rtlCol="0">
            <a:spAutoFit/>
          </a:bodyPr>
          <a:lstStyle/>
          <a:p>
            <a:r>
              <a:rPr lang="en-US" sz="1200" dirty="0" smtClean="0"/>
              <a:t>Plan Savings based on 2013 utilization</a:t>
            </a:r>
            <a:endParaRPr lang="en-US" sz="1200" dirty="0"/>
          </a:p>
        </p:txBody>
      </p:sp>
    </p:spTree>
    <p:extLst>
      <p:ext uri="{BB962C8B-B14F-4D97-AF65-F5344CB8AC3E}">
        <p14:creationId xmlns:p14="http://schemas.microsoft.com/office/powerpoint/2010/main" val="4254303511"/>
      </p:ext>
    </p:extLst>
  </p:cSld>
  <p:clrMapOvr>
    <a:masterClrMapping/>
  </p:clrMapOvr>
</p:sld>
</file>

<file path=ppt/theme/theme1.xml><?xml version="1.0" encoding="utf-8"?>
<a:theme xmlns:a="http://schemas.openxmlformats.org/drawingml/2006/main" name="Office Theme">
  <a:themeElements>
    <a:clrScheme name="Heritage Rx">
      <a:dk1>
        <a:sysClr val="windowText" lastClr="000000"/>
      </a:dk1>
      <a:lt1>
        <a:sysClr val="window" lastClr="FFFFFF"/>
      </a:lt1>
      <a:dk2>
        <a:srgbClr val="C1A682"/>
      </a:dk2>
      <a:lt2>
        <a:srgbClr val="EEECE1"/>
      </a:lt2>
      <a:accent1>
        <a:srgbClr val="0B1C62"/>
      </a:accent1>
      <a:accent2>
        <a:srgbClr val="8CC63F"/>
      </a:accent2>
      <a:accent3>
        <a:srgbClr val="FFC222"/>
      </a:accent3>
      <a:accent4>
        <a:srgbClr val="8FC3EA"/>
      </a:accent4>
      <a:accent5>
        <a:srgbClr val="FDBB63"/>
      </a:accent5>
      <a:accent6>
        <a:srgbClr val="E76F3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9671</TotalTime>
  <Words>1124</Words>
  <Application>Microsoft Office PowerPoint</Application>
  <PresentationFormat>On-screen Show (4:3)</PresentationFormat>
  <Paragraphs>300</Paragraphs>
  <Slides>23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Arial Black</vt:lpstr>
      <vt:lpstr>Calibri</vt:lpstr>
      <vt:lpstr>Times New Roman</vt:lpstr>
      <vt:lpstr>Wingdings</vt:lpstr>
      <vt:lpstr>Office Theme</vt:lpstr>
      <vt:lpstr>PowerPoint Presentation</vt:lpstr>
      <vt:lpstr>Agenda</vt:lpstr>
      <vt:lpstr>Savings Analysis &amp; Results</vt:lpstr>
      <vt:lpstr>30-90 Day Solutions</vt:lpstr>
      <vt:lpstr>High Value, High Impact</vt:lpstr>
      <vt:lpstr>90-120 Day Solutions </vt:lpstr>
      <vt:lpstr>Competitive Bidding</vt:lpstr>
      <vt:lpstr>Competitive Bidding</vt:lpstr>
      <vt:lpstr>RFP - Qualitative Assessment</vt:lpstr>
      <vt:lpstr>RFP - Financial Assessment </vt:lpstr>
      <vt:lpstr>Vendor Selection Scorecard</vt:lpstr>
      <vt:lpstr>90-120 Day Solutions</vt:lpstr>
      <vt:lpstr>Background - Reference Pricing</vt:lpstr>
      <vt:lpstr>Reference Drug Pricing </vt:lpstr>
      <vt:lpstr>Safeway Health Model</vt:lpstr>
      <vt:lpstr>Safeway Health Model</vt:lpstr>
      <vt:lpstr>Installation 90 – 180 Days¹</vt:lpstr>
      <vt:lpstr>Key Considerations &amp; Risks</vt:lpstr>
      <vt:lpstr>Safeway Health Model</vt:lpstr>
      <vt:lpstr>Recommendations</vt:lpstr>
      <vt:lpstr>Incremental Value, Savings</vt:lpstr>
      <vt:lpstr>Other Programs Reviewed</vt:lpstr>
      <vt:lpstr>Programs Considered</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Nancy Eid</cp:lastModifiedBy>
  <cp:revision>255</cp:revision>
  <cp:lastPrinted>2013-09-22T16:18:33Z</cp:lastPrinted>
  <dcterms:created xsi:type="dcterms:W3CDTF">2012-01-05T14:49:15Z</dcterms:created>
  <dcterms:modified xsi:type="dcterms:W3CDTF">2014-07-17T19:54:00Z</dcterms:modified>
</cp:coreProperties>
</file>